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1"/>
  </p:notesMasterIdLst>
  <p:sldIdLst>
    <p:sldId id="256" r:id="rId5"/>
    <p:sldId id="269" r:id="rId6"/>
    <p:sldId id="284" r:id="rId7"/>
    <p:sldId id="258" r:id="rId8"/>
    <p:sldId id="282" r:id="rId9"/>
    <p:sldId id="259" r:id="rId10"/>
    <p:sldId id="267" r:id="rId11"/>
    <p:sldId id="265" r:id="rId12"/>
    <p:sldId id="281" r:id="rId13"/>
    <p:sldId id="273" r:id="rId14"/>
    <p:sldId id="274" r:id="rId15"/>
    <p:sldId id="275" r:id="rId16"/>
    <p:sldId id="276" r:id="rId17"/>
    <p:sldId id="280" r:id="rId18"/>
    <p:sldId id="277" r:id="rId19"/>
    <p:sldId id="278" r:id="rId20"/>
    <p:sldId id="279" r:id="rId21"/>
    <p:sldId id="266" r:id="rId22"/>
    <p:sldId id="283" r:id="rId23"/>
    <p:sldId id="262" r:id="rId24"/>
    <p:sldId id="263" r:id="rId25"/>
    <p:sldId id="270" r:id="rId26"/>
    <p:sldId id="268" r:id="rId27"/>
    <p:sldId id="272" r:id="rId28"/>
    <p:sldId id="26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F531D-644C-43EC-990F-153CE433B3B7}" type="doc">
      <dgm:prSet loTypeId="urn:microsoft.com/office/officeart/2005/8/layout/hChevron3" loCatId="process" qsTypeId="urn:microsoft.com/office/officeart/2009/2/quickstyle/3d8" qsCatId="3D" csTypeId="urn:microsoft.com/office/officeart/2005/8/colors/colorful3" csCatId="colorful" phldr="1"/>
      <dgm:spPr/>
    </dgm:pt>
    <dgm:pt modelId="{B655512A-A0ED-46C4-9CFC-3E320F2B55DF}">
      <dgm:prSet phldrT="[Texte]"/>
      <dgm:spPr/>
      <dgm:t>
        <a:bodyPr/>
        <a:lstStyle/>
        <a:p>
          <a:r>
            <a:rPr lang="fr-FR" dirty="0"/>
            <a:t>matrice</a:t>
          </a:r>
        </a:p>
      </dgm:t>
    </dgm:pt>
    <dgm:pt modelId="{6A561CA9-B4D6-4F5B-90F9-7DD2E8EAA609}" type="parTrans" cxnId="{BB95FDAC-C95A-403B-84B4-87CBE7E16331}">
      <dgm:prSet/>
      <dgm:spPr/>
      <dgm:t>
        <a:bodyPr/>
        <a:lstStyle/>
        <a:p>
          <a:endParaRPr lang="fr-FR"/>
        </a:p>
      </dgm:t>
    </dgm:pt>
    <dgm:pt modelId="{CE1FBB46-EE6E-4C86-8251-DDABC0FD2ED9}" type="sibTrans" cxnId="{BB95FDAC-C95A-403B-84B4-87CBE7E16331}">
      <dgm:prSet/>
      <dgm:spPr/>
      <dgm:t>
        <a:bodyPr/>
        <a:lstStyle/>
        <a:p>
          <a:endParaRPr lang="fr-FR"/>
        </a:p>
      </dgm:t>
    </dgm:pt>
    <dgm:pt modelId="{77A0D11F-68B4-4FA1-9A0F-CCBCEFBBB573}">
      <dgm:prSet phldrT="[Texte]"/>
      <dgm:spPr/>
      <dgm:t>
        <a:bodyPr/>
        <a:lstStyle/>
        <a:p>
          <a:r>
            <a:rPr lang="fr-FR" dirty="0" err="1"/>
            <a:t>OccupancyGrid</a:t>
          </a:r>
          <a:endParaRPr lang="fr-FR" dirty="0"/>
        </a:p>
      </dgm:t>
    </dgm:pt>
    <dgm:pt modelId="{06DB8E7C-A654-47C3-804A-FF497CF37C72}" type="parTrans" cxnId="{D9E2F5FC-30EC-4717-BA25-058A599DAEE7}">
      <dgm:prSet/>
      <dgm:spPr/>
      <dgm:t>
        <a:bodyPr/>
        <a:lstStyle/>
        <a:p>
          <a:endParaRPr lang="fr-FR"/>
        </a:p>
      </dgm:t>
    </dgm:pt>
    <dgm:pt modelId="{1AE049E7-5188-4D46-96F3-BCE690F59922}" type="sibTrans" cxnId="{D9E2F5FC-30EC-4717-BA25-058A599DAEE7}">
      <dgm:prSet/>
      <dgm:spPr/>
      <dgm:t>
        <a:bodyPr/>
        <a:lstStyle/>
        <a:p>
          <a:endParaRPr lang="fr-FR"/>
        </a:p>
      </dgm:t>
    </dgm:pt>
    <dgm:pt modelId="{B44BFC67-7016-4C32-B8CC-E67C0F2EFE0A}">
      <dgm:prSet phldrT="[Texte]"/>
      <dgm:spPr/>
      <dgm:t>
        <a:bodyPr/>
        <a:lstStyle/>
        <a:p>
          <a:r>
            <a:rPr lang="fr-FR" dirty="0"/>
            <a:t>A*</a:t>
          </a:r>
        </a:p>
      </dgm:t>
    </dgm:pt>
    <dgm:pt modelId="{105594D3-5D2B-4D72-9C4A-64A68670FFCC}" type="parTrans" cxnId="{A0F41FF8-FF68-43F6-9BC9-878C7EBBE33D}">
      <dgm:prSet/>
      <dgm:spPr/>
      <dgm:t>
        <a:bodyPr/>
        <a:lstStyle/>
        <a:p>
          <a:endParaRPr lang="fr-FR"/>
        </a:p>
      </dgm:t>
    </dgm:pt>
    <dgm:pt modelId="{C9F1EFEC-CBA3-465E-B3D2-68553549169F}" type="sibTrans" cxnId="{A0F41FF8-FF68-43F6-9BC9-878C7EBBE33D}">
      <dgm:prSet/>
      <dgm:spPr/>
      <dgm:t>
        <a:bodyPr/>
        <a:lstStyle/>
        <a:p>
          <a:endParaRPr lang="fr-FR"/>
        </a:p>
      </dgm:t>
    </dgm:pt>
    <dgm:pt modelId="{080EE6F1-22EF-46DB-B164-AEE0A1339C1E}" type="pres">
      <dgm:prSet presAssocID="{377F531D-644C-43EC-990F-153CE433B3B7}" presName="Name0" presStyleCnt="0">
        <dgm:presLayoutVars>
          <dgm:dir/>
          <dgm:resizeHandles val="exact"/>
        </dgm:presLayoutVars>
      </dgm:prSet>
      <dgm:spPr/>
    </dgm:pt>
    <dgm:pt modelId="{4F69AEFE-82B6-40D0-B53D-BD1F9320BFEB}" type="pres">
      <dgm:prSet presAssocID="{B655512A-A0ED-46C4-9CFC-3E320F2B55DF}" presName="parTxOnly" presStyleLbl="node1" presStyleIdx="0" presStyleCnt="3">
        <dgm:presLayoutVars>
          <dgm:bulletEnabled val="1"/>
        </dgm:presLayoutVars>
      </dgm:prSet>
      <dgm:spPr/>
    </dgm:pt>
    <dgm:pt modelId="{B8B02AEA-E5B8-44F3-837A-C387F774FE2D}" type="pres">
      <dgm:prSet presAssocID="{CE1FBB46-EE6E-4C86-8251-DDABC0FD2ED9}" presName="parSpace" presStyleCnt="0"/>
      <dgm:spPr/>
    </dgm:pt>
    <dgm:pt modelId="{6BFC5F09-F712-4680-87CD-FC0B64E91BE5}" type="pres">
      <dgm:prSet presAssocID="{77A0D11F-68B4-4FA1-9A0F-CCBCEFBBB573}" presName="parTxOnly" presStyleLbl="node1" presStyleIdx="1" presStyleCnt="3">
        <dgm:presLayoutVars>
          <dgm:bulletEnabled val="1"/>
        </dgm:presLayoutVars>
      </dgm:prSet>
      <dgm:spPr/>
    </dgm:pt>
    <dgm:pt modelId="{C8DCAC90-D815-49A0-A931-682D29AE8071}" type="pres">
      <dgm:prSet presAssocID="{1AE049E7-5188-4D46-96F3-BCE690F59922}" presName="parSpace" presStyleCnt="0"/>
      <dgm:spPr/>
    </dgm:pt>
    <dgm:pt modelId="{49A0EFAB-7CDB-4799-9223-44C05DCA5770}" type="pres">
      <dgm:prSet presAssocID="{B44BFC67-7016-4C32-B8CC-E67C0F2EFE0A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B1D5C0C-A745-46DD-A098-4F68C89C7926}" type="presOf" srcId="{B655512A-A0ED-46C4-9CFC-3E320F2B55DF}" destId="{4F69AEFE-82B6-40D0-B53D-BD1F9320BFEB}" srcOrd="0" destOrd="0" presId="urn:microsoft.com/office/officeart/2005/8/layout/hChevron3"/>
    <dgm:cxn modelId="{D2311926-15DF-4FED-83F0-B704EC314CD6}" type="presOf" srcId="{377F531D-644C-43EC-990F-153CE433B3B7}" destId="{080EE6F1-22EF-46DB-B164-AEE0A1339C1E}" srcOrd="0" destOrd="0" presId="urn:microsoft.com/office/officeart/2005/8/layout/hChevron3"/>
    <dgm:cxn modelId="{94C99A45-FF56-4D87-BDB4-95ADE7489935}" type="presOf" srcId="{B44BFC67-7016-4C32-B8CC-E67C0F2EFE0A}" destId="{49A0EFAB-7CDB-4799-9223-44C05DCA5770}" srcOrd="0" destOrd="0" presId="urn:microsoft.com/office/officeart/2005/8/layout/hChevron3"/>
    <dgm:cxn modelId="{1DE11898-B601-4205-96C1-A6B1D4E3E58A}" type="presOf" srcId="{77A0D11F-68B4-4FA1-9A0F-CCBCEFBBB573}" destId="{6BFC5F09-F712-4680-87CD-FC0B64E91BE5}" srcOrd="0" destOrd="0" presId="urn:microsoft.com/office/officeart/2005/8/layout/hChevron3"/>
    <dgm:cxn modelId="{BB95FDAC-C95A-403B-84B4-87CBE7E16331}" srcId="{377F531D-644C-43EC-990F-153CE433B3B7}" destId="{B655512A-A0ED-46C4-9CFC-3E320F2B55DF}" srcOrd="0" destOrd="0" parTransId="{6A561CA9-B4D6-4F5B-90F9-7DD2E8EAA609}" sibTransId="{CE1FBB46-EE6E-4C86-8251-DDABC0FD2ED9}"/>
    <dgm:cxn modelId="{A0F41FF8-FF68-43F6-9BC9-878C7EBBE33D}" srcId="{377F531D-644C-43EC-990F-153CE433B3B7}" destId="{B44BFC67-7016-4C32-B8CC-E67C0F2EFE0A}" srcOrd="2" destOrd="0" parTransId="{105594D3-5D2B-4D72-9C4A-64A68670FFCC}" sibTransId="{C9F1EFEC-CBA3-465E-B3D2-68553549169F}"/>
    <dgm:cxn modelId="{D9E2F5FC-30EC-4717-BA25-058A599DAEE7}" srcId="{377F531D-644C-43EC-990F-153CE433B3B7}" destId="{77A0D11F-68B4-4FA1-9A0F-CCBCEFBBB573}" srcOrd="1" destOrd="0" parTransId="{06DB8E7C-A654-47C3-804A-FF497CF37C72}" sibTransId="{1AE049E7-5188-4D46-96F3-BCE690F59922}"/>
    <dgm:cxn modelId="{F20BB80F-42DC-451D-96CB-C6FB3E6507E8}" type="presParOf" srcId="{080EE6F1-22EF-46DB-B164-AEE0A1339C1E}" destId="{4F69AEFE-82B6-40D0-B53D-BD1F9320BFEB}" srcOrd="0" destOrd="0" presId="urn:microsoft.com/office/officeart/2005/8/layout/hChevron3"/>
    <dgm:cxn modelId="{BC3F37C3-5CF9-404A-8D91-E3D35F9EDD2A}" type="presParOf" srcId="{080EE6F1-22EF-46DB-B164-AEE0A1339C1E}" destId="{B8B02AEA-E5B8-44F3-837A-C387F774FE2D}" srcOrd="1" destOrd="0" presId="urn:microsoft.com/office/officeart/2005/8/layout/hChevron3"/>
    <dgm:cxn modelId="{1E57BB52-EBF9-4349-A00A-8D628D3F745F}" type="presParOf" srcId="{080EE6F1-22EF-46DB-B164-AEE0A1339C1E}" destId="{6BFC5F09-F712-4680-87CD-FC0B64E91BE5}" srcOrd="2" destOrd="0" presId="urn:microsoft.com/office/officeart/2005/8/layout/hChevron3"/>
    <dgm:cxn modelId="{967C3966-BC9B-4CE7-90EE-7B6159059DD2}" type="presParOf" srcId="{080EE6F1-22EF-46DB-B164-AEE0A1339C1E}" destId="{C8DCAC90-D815-49A0-A931-682D29AE8071}" srcOrd="3" destOrd="0" presId="urn:microsoft.com/office/officeart/2005/8/layout/hChevron3"/>
    <dgm:cxn modelId="{B07290DC-58B4-4D7F-9007-E855C40EEF98}" type="presParOf" srcId="{080EE6F1-22EF-46DB-B164-AEE0A1339C1E}" destId="{49A0EFAB-7CDB-4799-9223-44C05DCA577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B278A6-C0F7-480E-8E89-6A726AE7EAC7}" type="doc">
      <dgm:prSet loTypeId="urn:microsoft.com/office/officeart/2005/8/layout/hProcess3" loCatId="process" qsTypeId="urn:microsoft.com/office/officeart/2005/8/quickstyle/3d4" qsCatId="3D" csTypeId="urn:microsoft.com/office/officeart/2005/8/colors/accent1_2" csCatId="accent1" phldr="1"/>
      <dgm:spPr/>
    </dgm:pt>
    <dgm:pt modelId="{0B4CD236-0D10-47B9-AB2B-461E012BC62F}">
      <dgm:prSet phldrT="[Texte]"/>
      <dgm:spPr/>
      <dgm:t>
        <a:bodyPr/>
        <a:lstStyle/>
        <a:p>
          <a:r>
            <a:rPr lang="fr-FR" dirty="0"/>
            <a:t>Limitation</a:t>
          </a:r>
        </a:p>
        <a:p>
          <a:r>
            <a:rPr lang="fr-FR" dirty="0"/>
            <a:t>Passive J.</a:t>
          </a:r>
        </a:p>
      </dgm:t>
    </dgm:pt>
    <dgm:pt modelId="{DF4D4A21-B215-4FBC-B4EB-A81F636BEA5D}" type="parTrans" cxnId="{F83C8EB5-D25A-4129-910B-B8F113196109}">
      <dgm:prSet/>
      <dgm:spPr/>
      <dgm:t>
        <a:bodyPr/>
        <a:lstStyle/>
        <a:p>
          <a:endParaRPr lang="fr-FR"/>
        </a:p>
      </dgm:t>
    </dgm:pt>
    <dgm:pt modelId="{398E3975-89B9-4B67-B5B8-B9EC48C8FE11}" type="sibTrans" cxnId="{F83C8EB5-D25A-4129-910B-B8F113196109}">
      <dgm:prSet/>
      <dgm:spPr/>
      <dgm:t>
        <a:bodyPr/>
        <a:lstStyle/>
        <a:p>
          <a:endParaRPr lang="fr-FR"/>
        </a:p>
      </dgm:t>
    </dgm:pt>
    <dgm:pt modelId="{4C89A20B-B8ED-40C4-A7F9-F5C5D6BC50A9}">
      <dgm:prSet phldrT="[Texte]"/>
      <dgm:spPr/>
      <dgm:t>
        <a:bodyPr/>
        <a:lstStyle/>
        <a:p>
          <a:r>
            <a:rPr lang="fr-FR" dirty="0"/>
            <a:t>Simplification</a:t>
          </a:r>
        </a:p>
        <a:p>
          <a:r>
            <a:rPr lang="fr-FR" dirty="0"/>
            <a:t>commande</a:t>
          </a:r>
        </a:p>
      </dgm:t>
    </dgm:pt>
    <dgm:pt modelId="{909B5602-C8CE-451F-92D6-7E6E5F11AE73}" type="parTrans" cxnId="{F3DEEF21-60BA-4CA5-AF64-CC064588221D}">
      <dgm:prSet/>
      <dgm:spPr/>
      <dgm:t>
        <a:bodyPr/>
        <a:lstStyle/>
        <a:p>
          <a:endParaRPr lang="fr-FR"/>
        </a:p>
      </dgm:t>
    </dgm:pt>
    <dgm:pt modelId="{4D9DE7D6-1A89-4987-8E4D-34E2112F0C3D}" type="sibTrans" cxnId="{F3DEEF21-60BA-4CA5-AF64-CC064588221D}">
      <dgm:prSet/>
      <dgm:spPr/>
      <dgm:t>
        <a:bodyPr/>
        <a:lstStyle/>
        <a:p>
          <a:endParaRPr lang="fr-FR"/>
        </a:p>
      </dgm:t>
    </dgm:pt>
    <dgm:pt modelId="{59FDF850-D55C-480F-A7AD-F3635D6AC425}">
      <dgm:prSet phldrT="[Texte]"/>
      <dgm:spPr/>
      <dgm:t>
        <a:bodyPr/>
        <a:lstStyle/>
        <a:p>
          <a:r>
            <a:rPr lang="fr-FR" dirty="0" err="1"/>
            <a:t>Axage</a:t>
          </a:r>
          <a:r>
            <a:rPr lang="fr-FR" dirty="0"/>
            <a:t> TF</a:t>
          </a:r>
        </a:p>
      </dgm:t>
    </dgm:pt>
    <dgm:pt modelId="{C866EEF7-7F49-4C22-BF6C-02AFCFA132A6}" type="parTrans" cxnId="{3928A53D-0838-4466-B6EE-D65570B82359}">
      <dgm:prSet/>
      <dgm:spPr/>
      <dgm:t>
        <a:bodyPr/>
        <a:lstStyle/>
        <a:p>
          <a:endParaRPr lang="fr-FR"/>
        </a:p>
      </dgm:t>
    </dgm:pt>
    <dgm:pt modelId="{F59C6566-A090-42DB-9A8E-EC39C3F66C91}" type="sibTrans" cxnId="{3928A53D-0838-4466-B6EE-D65570B82359}">
      <dgm:prSet/>
      <dgm:spPr/>
      <dgm:t>
        <a:bodyPr/>
        <a:lstStyle/>
        <a:p>
          <a:endParaRPr lang="fr-FR"/>
        </a:p>
      </dgm:t>
    </dgm:pt>
    <dgm:pt modelId="{ABDE75FE-6BEB-4082-9806-5F7321A5BFFE}" type="pres">
      <dgm:prSet presAssocID="{89B278A6-C0F7-480E-8E89-6A726AE7EAC7}" presName="Name0" presStyleCnt="0">
        <dgm:presLayoutVars>
          <dgm:dir/>
          <dgm:animLvl val="lvl"/>
          <dgm:resizeHandles val="exact"/>
        </dgm:presLayoutVars>
      </dgm:prSet>
      <dgm:spPr/>
    </dgm:pt>
    <dgm:pt modelId="{6373C79B-8D75-4F95-AEE7-CA81BD2384DA}" type="pres">
      <dgm:prSet presAssocID="{89B278A6-C0F7-480E-8E89-6A726AE7EAC7}" presName="dummy" presStyleCnt="0"/>
      <dgm:spPr/>
    </dgm:pt>
    <dgm:pt modelId="{D958887D-3D75-4C7D-A7DA-0F798B654555}" type="pres">
      <dgm:prSet presAssocID="{89B278A6-C0F7-480E-8E89-6A726AE7EAC7}" presName="linH" presStyleCnt="0"/>
      <dgm:spPr/>
    </dgm:pt>
    <dgm:pt modelId="{F802C31D-D575-4BB4-B706-A436F6FD495C}" type="pres">
      <dgm:prSet presAssocID="{89B278A6-C0F7-480E-8E89-6A726AE7EAC7}" presName="padding1" presStyleCnt="0"/>
      <dgm:spPr/>
    </dgm:pt>
    <dgm:pt modelId="{0B2EC140-6B29-4D00-B43D-E7CC551020E0}" type="pres">
      <dgm:prSet presAssocID="{0B4CD236-0D10-47B9-AB2B-461E012BC62F}" presName="linV" presStyleCnt="0"/>
      <dgm:spPr/>
    </dgm:pt>
    <dgm:pt modelId="{24227AA8-91C8-4C46-9743-0804D031279C}" type="pres">
      <dgm:prSet presAssocID="{0B4CD236-0D10-47B9-AB2B-461E012BC62F}" presName="spVertical1" presStyleCnt="0"/>
      <dgm:spPr/>
    </dgm:pt>
    <dgm:pt modelId="{F6ACB9EE-250F-4D49-998F-A5F976E08EB7}" type="pres">
      <dgm:prSet presAssocID="{0B4CD236-0D10-47B9-AB2B-461E012BC62F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2DDF553-95B3-4FF7-B021-94277B68CD49}" type="pres">
      <dgm:prSet presAssocID="{0B4CD236-0D10-47B9-AB2B-461E012BC62F}" presName="spVertical2" presStyleCnt="0"/>
      <dgm:spPr/>
    </dgm:pt>
    <dgm:pt modelId="{D9C52DAB-95BF-4C15-998C-559FD55865DD}" type="pres">
      <dgm:prSet presAssocID="{0B4CD236-0D10-47B9-AB2B-461E012BC62F}" presName="spVertical3" presStyleCnt="0"/>
      <dgm:spPr/>
    </dgm:pt>
    <dgm:pt modelId="{1DD59E7A-3C94-4CDE-B211-11612A16B5C8}" type="pres">
      <dgm:prSet presAssocID="{398E3975-89B9-4B67-B5B8-B9EC48C8FE11}" presName="space" presStyleCnt="0"/>
      <dgm:spPr/>
    </dgm:pt>
    <dgm:pt modelId="{4E44C1D1-8EE5-4281-9812-A732C45BFDA7}" type="pres">
      <dgm:prSet presAssocID="{4C89A20B-B8ED-40C4-A7F9-F5C5D6BC50A9}" presName="linV" presStyleCnt="0"/>
      <dgm:spPr/>
    </dgm:pt>
    <dgm:pt modelId="{D4CB7066-C8C4-4470-AB1D-BD10033AC87C}" type="pres">
      <dgm:prSet presAssocID="{4C89A20B-B8ED-40C4-A7F9-F5C5D6BC50A9}" presName="spVertical1" presStyleCnt="0"/>
      <dgm:spPr/>
    </dgm:pt>
    <dgm:pt modelId="{B597A076-8FAC-45B8-8655-D2671644955A}" type="pres">
      <dgm:prSet presAssocID="{4C89A20B-B8ED-40C4-A7F9-F5C5D6BC50A9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F612314-C970-455F-8C4D-A9358F1BA5CF}" type="pres">
      <dgm:prSet presAssocID="{4C89A20B-B8ED-40C4-A7F9-F5C5D6BC50A9}" presName="spVertical2" presStyleCnt="0"/>
      <dgm:spPr/>
    </dgm:pt>
    <dgm:pt modelId="{273AC5E0-7565-4DFC-8630-C68E4597F766}" type="pres">
      <dgm:prSet presAssocID="{4C89A20B-B8ED-40C4-A7F9-F5C5D6BC50A9}" presName="spVertical3" presStyleCnt="0"/>
      <dgm:spPr/>
    </dgm:pt>
    <dgm:pt modelId="{B890AA35-3092-441F-81D7-C4C20632BBFE}" type="pres">
      <dgm:prSet presAssocID="{4D9DE7D6-1A89-4987-8E4D-34E2112F0C3D}" presName="space" presStyleCnt="0"/>
      <dgm:spPr/>
    </dgm:pt>
    <dgm:pt modelId="{FDB16474-64C7-45EF-9882-2E470FCF5E9D}" type="pres">
      <dgm:prSet presAssocID="{59FDF850-D55C-480F-A7AD-F3635D6AC425}" presName="linV" presStyleCnt="0"/>
      <dgm:spPr/>
    </dgm:pt>
    <dgm:pt modelId="{6CEC12BC-0D9B-4E38-8431-58DF687D11B2}" type="pres">
      <dgm:prSet presAssocID="{59FDF850-D55C-480F-A7AD-F3635D6AC425}" presName="spVertical1" presStyleCnt="0"/>
      <dgm:spPr/>
    </dgm:pt>
    <dgm:pt modelId="{49AB6691-326A-462A-B87D-279B8F2FBF4D}" type="pres">
      <dgm:prSet presAssocID="{59FDF850-D55C-480F-A7AD-F3635D6AC425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E84B8B5-980E-4544-AD69-97C4758BCB04}" type="pres">
      <dgm:prSet presAssocID="{59FDF850-D55C-480F-A7AD-F3635D6AC425}" presName="spVertical2" presStyleCnt="0"/>
      <dgm:spPr/>
    </dgm:pt>
    <dgm:pt modelId="{593EAA00-6E04-41AE-B37F-80EE2FE98461}" type="pres">
      <dgm:prSet presAssocID="{59FDF850-D55C-480F-A7AD-F3635D6AC425}" presName="spVertical3" presStyleCnt="0"/>
      <dgm:spPr/>
    </dgm:pt>
    <dgm:pt modelId="{EF5DAC87-1837-479B-B2F2-4DECA453B6EA}" type="pres">
      <dgm:prSet presAssocID="{89B278A6-C0F7-480E-8E89-6A726AE7EAC7}" presName="padding2" presStyleCnt="0"/>
      <dgm:spPr/>
    </dgm:pt>
    <dgm:pt modelId="{CCC43C35-FE86-4CC3-BCD8-93A2E8AB2508}" type="pres">
      <dgm:prSet presAssocID="{89B278A6-C0F7-480E-8E89-6A726AE7EAC7}" presName="negArrow" presStyleCnt="0"/>
      <dgm:spPr/>
    </dgm:pt>
    <dgm:pt modelId="{07AD6069-39AC-4B5E-8D8B-E9D4E3831C70}" type="pres">
      <dgm:prSet presAssocID="{89B278A6-C0F7-480E-8E89-6A726AE7EAC7}" presName="backgroundArrow" presStyleLbl="node1" presStyleIdx="0" presStyleCnt="1"/>
      <dgm:spPr/>
    </dgm:pt>
  </dgm:ptLst>
  <dgm:cxnLst>
    <dgm:cxn modelId="{A669E20A-DEA8-4581-B4ED-4CC3957B2093}" type="presOf" srcId="{89B278A6-C0F7-480E-8E89-6A726AE7EAC7}" destId="{ABDE75FE-6BEB-4082-9806-5F7321A5BFFE}" srcOrd="0" destOrd="0" presId="urn:microsoft.com/office/officeart/2005/8/layout/hProcess3"/>
    <dgm:cxn modelId="{07CEB90D-D97B-498D-A6B7-AB4E202BEDC4}" type="presOf" srcId="{59FDF850-D55C-480F-A7AD-F3635D6AC425}" destId="{49AB6691-326A-462A-B87D-279B8F2FBF4D}" srcOrd="0" destOrd="0" presId="urn:microsoft.com/office/officeart/2005/8/layout/hProcess3"/>
    <dgm:cxn modelId="{F3DEEF21-60BA-4CA5-AF64-CC064588221D}" srcId="{89B278A6-C0F7-480E-8E89-6A726AE7EAC7}" destId="{4C89A20B-B8ED-40C4-A7F9-F5C5D6BC50A9}" srcOrd="1" destOrd="0" parTransId="{909B5602-C8CE-451F-92D6-7E6E5F11AE73}" sibTransId="{4D9DE7D6-1A89-4987-8E4D-34E2112F0C3D}"/>
    <dgm:cxn modelId="{3928A53D-0838-4466-B6EE-D65570B82359}" srcId="{89B278A6-C0F7-480E-8E89-6A726AE7EAC7}" destId="{59FDF850-D55C-480F-A7AD-F3635D6AC425}" srcOrd="2" destOrd="0" parTransId="{C866EEF7-7F49-4C22-BF6C-02AFCFA132A6}" sibTransId="{F59C6566-A090-42DB-9A8E-EC39C3F66C91}"/>
    <dgm:cxn modelId="{A8F41F77-C868-4079-B470-01CF4DD2D106}" type="presOf" srcId="{0B4CD236-0D10-47B9-AB2B-461E012BC62F}" destId="{F6ACB9EE-250F-4D49-998F-A5F976E08EB7}" srcOrd="0" destOrd="0" presId="urn:microsoft.com/office/officeart/2005/8/layout/hProcess3"/>
    <dgm:cxn modelId="{F83C8EB5-D25A-4129-910B-B8F113196109}" srcId="{89B278A6-C0F7-480E-8E89-6A726AE7EAC7}" destId="{0B4CD236-0D10-47B9-AB2B-461E012BC62F}" srcOrd="0" destOrd="0" parTransId="{DF4D4A21-B215-4FBC-B4EB-A81F636BEA5D}" sibTransId="{398E3975-89B9-4B67-B5B8-B9EC48C8FE11}"/>
    <dgm:cxn modelId="{F5E869E6-35A0-4B19-8F9E-E3DF0C0E9939}" type="presOf" srcId="{4C89A20B-B8ED-40C4-A7F9-F5C5D6BC50A9}" destId="{B597A076-8FAC-45B8-8655-D2671644955A}" srcOrd="0" destOrd="0" presId="urn:microsoft.com/office/officeart/2005/8/layout/hProcess3"/>
    <dgm:cxn modelId="{5870F682-870C-41B8-A264-778BBD90E9E2}" type="presParOf" srcId="{ABDE75FE-6BEB-4082-9806-5F7321A5BFFE}" destId="{6373C79B-8D75-4F95-AEE7-CA81BD2384DA}" srcOrd="0" destOrd="0" presId="urn:microsoft.com/office/officeart/2005/8/layout/hProcess3"/>
    <dgm:cxn modelId="{88E7D60D-96CE-43D4-8566-6AF5E80F4C43}" type="presParOf" srcId="{ABDE75FE-6BEB-4082-9806-5F7321A5BFFE}" destId="{D958887D-3D75-4C7D-A7DA-0F798B654555}" srcOrd="1" destOrd="0" presId="urn:microsoft.com/office/officeart/2005/8/layout/hProcess3"/>
    <dgm:cxn modelId="{9D1E44FD-DC88-4E4E-A9AA-DA80C31F9748}" type="presParOf" srcId="{D958887D-3D75-4C7D-A7DA-0F798B654555}" destId="{F802C31D-D575-4BB4-B706-A436F6FD495C}" srcOrd="0" destOrd="0" presId="urn:microsoft.com/office/officeart/2005/8/layout/hProcess3"/>
    <dgm:cxn modelId="{F7BC4231-8679-4F95-8CBE-25D7AC015F6D}" type="presParOf" srcId="{D958887D-3D75-4C7D-A7DA-0F798B654555}" destId="{0B2EC140-6B29-4D00-B43D-E7CC551020E0}" srcOrd="1" destOrd="0" presId="urn:microsoft.com/office/officeart/2005/8/layout/hProcess3"/>
    <dgm:cxn modelId="{9022BF51-AC75-470F-AB2D-B20CCD12CB72}" type="presParOf" srcId="{0B2EC140-6B29-4D00-B43D-E7CC551020E0}" destId="{24227AA8-91C8-4C46-9743-0804D031279C}" srcOrd="0" destOrd="0" presId="urn:microsoft.com/office/officeart/2005/8/layout/hProcess3"/>
    <dgm:cxn modelId="{2A0FAAE1-0DF2-4E98-9E4D-742648BD91DF}" type="presParOf" srcId="{0B2EC140-6B29-4D00-B43D-E7CC551020E0}" destId="{F6ACB9EE-250F-4D49-998F-A5F976E08EB7}" srcOrd="1" destOrd="0" presId="urn:microsoft.com/office/officeart/2005/8/layout/hProcess3"/>
    <dgm:cxn modelId="{851F0DF4-30D8-43E7-B12A-DBFDF0E36D68}" type="presParOf" srcId="{0B2EC140-6B29-4D00-B43D-E7CC551020E0}" destId="{D2DDF553-95B3-4FF7-B021-94277B68CD49}" srcOrd="2" destOrd="0" presId="urn:microsoft.com/office/officeart/2005/8/layout/hProcess3"/>
    <dgm:cxn modelId="{519475E6-D549-4911-9157-307D2A2260C5}" type="presParOf" srcId="{0B2EC140-6B29-4D00-B43D-E7CC551020E0}" destId="{D9C52DAB-95BF-4C15-998C-559FD55865DD}" srcOrd="3" destOrd="0" presId="urn:microsoft.com/office/officeart/2005/8/layout/hProcess3"/>
    <dgm:cxn modelId="{3FBEB4B7-112B-407E-AC61-428E18579396}" type="presParOf" srcId="{D958887D-3D75-4C7D-A7DA-0F798B654555}" destId="{1DD59E7A-3C94-4CDE-B211-11612A16B5C8}" srcOrd="2" destOrd="0" presId="urn:microsoft.com/office/officeart/2005/8/layout/hProcess3"/>
    <dgm:cxn modelId="{A7488DD2-C812-4A8B-A01E-04DA66DC7AA6}" type="presParOf" srcId="{D958887D-3D75-4C7D-A7DA-0F798B654555}" destId="{4E44C1D1-8EE5-4281-9812-A732C45BFDA7}" srcOrd="3" destOrd="0" presId="urn:microsoft.com/office/officeart/2005/8/layout/hProcess3"/>
    <dgm:cxn modelId="{6D0EB553-B002-44BD-9E3F-FD6886D5F5B5}" type="presParOf" srcId="{4E44C1D1-8EE5-4281-9812-A732C45BFDA7}" destId="{D4CB7066-C8C4-4470-AB1D-BD10033AC87C}" srcOrd="0" destOrd="0" presId="urn:microsoft.com/office/officeart/2005/8/layout/hProcess3"/>
    <dgm:cxn modelId="{3A19F4A0-AB6F-4BFA-89C7-12339E6E56C9}" type="presParOf" srcId="{4E44C1D1-8EE5-4281-9812-A732C45BFDA7}" destId="{B597A076-8FAC-45B8-8655-D2671644955A}" srcOrd="1" destOrd="0" presId="urn:microsoft.com/office/officeart/2005/8/layout/hProcess3"/>
    <dgm:cxn modelId="{0C3F107A-A449-4C45-9EF2-8AC8BA8C5169}" type="presParOf" srcId="{4E44C1D1-8EE5-4281-9812-A732C45BFDA7}" destId="{4F612314-C970-455F-8C4D-A9358F1BA5CF}" srcOrd="2" destOrd="0" presId="urn:microsoft.com/office/officeart/2005/8/layout/hProcess3"/>
    <dgm:cxn modelId="{0D745953-AC64-415A-A489-5C08B36676CC}" type="presParOf" srcId="{4E44C1D1-8EE5-4281-9812-A732C45BFDA7}" destId="{273AC5E0-7565-4DFC-8630-C68E4597F766}" srcOrd="3" destOrd="0" presId="urn:microsoft.com/office/officeart/2005/8/layout/hProcess3"/>
    <dgm:cxn modelId="{8E7045D9-D225-4D6D-810C-A5227AE38DBB}" type="presParOf" srcId="{D958887D-3D75-4C7D-A7DA-0F798B654555}" destId="{B890AA35-3092-441F-81D7-C4C20632BBFE}" srcOrd="4" destOrd="0" presId="urn:microsoft.com/office/officeart/2005/8/layout/hProcess3"/>
    <dgm:cxn modelId="{645196E5-F5CA-4D19-BDAA-0C8DF9AE1664}" type="presParOf" srcId="{D958887D-3D75-4C7D-A7DA-0F798B654555}" destId="{FDB16474-64C7-45EF-9882-2E470FCF5E9D}" srcOrd="5" destOrd="0" presId="urn:microsoft.com/office/officeart/2005/8/layout/hProcess3"/>
    <dgm:cxn modelId="{2F82B4B2-024E-422B-A599-A168BDF777D4}" type="presParOf" srcId="{FDB16474-64C7-45EF-9882-2E470FCF5E9D}" destId="{6CEC12BC-0D9B-4E38-8431-58DF687D11B2}" srcOrd="0" destOrd="0" presId="urn:microsoft.com/office/officeart/2005/8/layout/hProcess3"/>
    <dgm:cxn modelId="{CBE9BEC7-57A7-44B4-99F7-09457FA20A7F}" type="presParOf" srcId="{FDB16474-64C7-45EF-9882-2E470FCF5E9D}" destId="{49AB6691-326A-462A-B87D-279B8F2FBF4D}" srcOrd="1" destOrd="0" presId="urn:microsoft.com/office/officeart/2005/8/layout/hProcess3"/>
    <dgm:cxn modelId="{55963617-303A-4CFD-99DB-D4AFB01E24AF}" type="presParOf" srcId="{FDB16474-64C7-45EF-9882-2E470FCF5E9D}" destId="{5E84B8B5-980E-4544-AD69-97C4758BCB04}" srcOrd="2" destOrd="0" presId="urn:microsoft.com/office/officeart/2005/8/layout/hProcess3"/>
    <dgm:cxn modelId="{11763037-E237-49C1-A855-05301F0F8140}" type="presParOf" srcId="{FDB16474-64C7-45EF-9882-2E470FCF5E9D}" destId="{593EAA00-6E04-41AE-B37F-80EE2FE98461}" srcOrd="3" destOrd="0" presId="urn:microsoft.com/office/officeart/2005/8/layout/hProcess3"/>
    <dgm:cxn modelId="{A86132B2-1C67-435F-9CEF-81A627084404}" type="presParOf" srcId="{D958887D-3D75-4C7D-A7DA-0F798B654555}" destId="{EF5DAC87-1837-479B-B2F2-4DECA453B6EA}" srcOrd="6" destOrd="0" presId="urn:microsoft.com/office/officeart/2005/8/layout/hProcess3"/>
    <dgm:cxn modelId="{87C5598B-2D4C-491B-9E70-B38A50D94BAC}" type="presParOf" srcId="{D958887D-3D75-4C7D-A7DA-0F798B654555}" destId="{CCC43C35-FE86-4CC3-BCD8-93A2E8AB2508}" srcOrd="7" destOrd="0" presId="urn:microsoft.com/office/officeart/2005/8/layout/hProcess3"/>
    <dgm:cxn modelId="{B89C0657-3C99-47D9-95A4-FB0A37060819}" type="presParOf" srcId="{D958887D-3D75-4C7D-A7DA-0F798B654555}" destId="{07AD6069-39AC-4B5E-8D8B-E9D4E3831C70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9AEFE-82B6-40D0-B53D-BD1F9320BFEB}">
      <dsp:nvSpPr>
        <dsp:cNvPr id="0" name=""/>
        <dsp:cNvSpPr/>
      </dsp:nvSpPr>
      <dsp:spPr>
        <a:xfrm>
          <a:off x="2136" y="1556657"/>
          <a:ext cx="1868189" cy="74727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matrice</a:t>
          </a:r>
        </a:p>
      </dsp:txBody>
      <dsp:txXfrm>
        <a:off x="2136" y="1556657"/>
        <a:ext cx="1681370" cy="747275"/>
      </dsp:txXfrm>
    </dsp:sp>
    <dsp:sp modelId="{6BFC5F09-F712-4680-87CD-FC0B64E91BE5}">
      <dsp:nvSpPr>
        <dsp:cNvPr id="0" name=""/>
        <dsp:cNvSpPr/>
      </dsp:nvSpPr>
      <dsp:spPr>
        <a:xfrm>
          <a:off x="1496688" y="1556657"/>
          <a:ext cx="1868189" cy="747275"/>
        </a:xfrm>
        <a:prstGeom prst="chevron">
          <a:avLst/>
        </a:prstGeom>
        <a:solidFill>
          <a:schemeClr val="accent3">
            <a:hueOff val="2007263"/>
            <a:satOff val="4171"/>
            <a:lumOff val="-785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OccupancyGrid</a:t>
          </a:r>
          <a:endParaRPr lang="fr-FR" sz="1300" kern="1200" dirty="0"/>
        </a:p>
      </dsp:txBody>
      <dsp:txXfrm>
        <a:off x="1870326" y="1556657"/>
        <a:ext cx="1120914" cy="747275"/>
      </dsp:txXfrm>
    </dsp:sp>
    <dsp:sp modelId="{49A0EFAB-7CDB-4799-9223-44C05DCA5770}">
      <dsp:nvSpPr>
        <dsp:cNvPr id="0" name=""/>
        <dsp:cNvSpPr/>
      </dsp:nvSpPr>
      <dsp:spPr>
        <a:xfrm>
          <a:off x="2991239" y="1556657"/>
          <a:ext cx="1868189" cy="747275"/>
        </a:xfrm>
        <a:prstGeom prst="chevron">
          <a:avLst/>
        </a:prstGeom>
        <a:solidFill>
          <a:schemeClr val="accent3">
            <a:hueOff val="4014525"/>
            <a:satOff val="8342"/>
            <a:lumOff val="-1569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A*</a:t>
          </a:r>
        </a:p>
      </dsp:txBody>
      <dsp:txXfrm>
        <a:off x="3364877" y="1556657"/>
        <a:ext cx="1120914" cy="7472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D6069-39AC-4B5E-8D8B-E9D4E3831C70}">
      <dsp:nvSpPr>
        <dsp:cNvPr id="0" name=""/>
        <dsp:cNvSpPr/>
      </dsp:nvSpPr>
      <dsp:spPr>
        <a:xfrm>
          <a:off x="0" y="225866"/>
          <a:ext cx="1981199" cy="702329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B6691-326A-462A-B87D-279B8F2FBF4D}">
      <dsp:nvSpPr>
        <dsp:cNvPr id="0" name=""/>
        <dsp:cNvSpPr/>
      </dsp:nvSpPr>
      <dsp:spPr>
        <a:xfrm>
          <a:off x="1305675" y="401449"/>
          <a:ext cx="477403" cy="351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0" bIns="7112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 err="1"/>
            <a:t>Axage</a:t>
          </a:r>
          <a:r>
            <a:rPr lang="fr-FR" sz="700" kern="1200" dirty="0"/>
            <a:t> TF</a:t>
          </a:r>
        </a:p>
      </dsp:txBody>
      <dsp:txXfrm>
        <a:off x="1305675" y="401449"/>
        <a:ext cx="477403" cy="351164"/>
      </dsp:txXfrm>
    </dsp:sp>
    <dsp:sp modelId="{B597A076-8FAC-45B8-8655-D2671644955A}">
      <dsp:nvSpPr>
        <dsp:cNvPr id="0" name=""/>
        <dsp:cNvSpPr/>
      </dsp:nvSpPr>
      <dsp:spPr>
        <a:xfrm>
          <a:off x="732792" y="401449"/>
          <a:ext cx="477403" cy="351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0" bIns="7112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Simplification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commande</a:t>
          </a:r>
        </a:p>
      </dsp:txBody>
      <dsp:txXfrm>
        <a:off x="732792" y="401449"/>
        <a:ext cx="477403" cy="351164"/>
      </dsp:txXfrm>
    </dsp:sp>
    <dsp:sp modelId="{F6ACB9EE-250F-4D49-998F-A5F976E08EB7}">
      <dsp:nvSpPr>
        <dsp:cNvPr id="0" name=""/>
        <dsp:cNvSpPr/>
      </dsp:nvSpPr>
      <dsp:spPr>
        <a:xfrm>
          <a:off x="159908" y="401449"/>
          <a:ext cx="477403" cy="351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0" bIns="7112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Limitation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Passive J.</a:t>
          </a:r>
        </a:p>
      </dsp:txBody>
      <dsp:txXfrm>
        <a:off x="159908" y="401449"/>
        <a:ext cx="477403" cy="351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3EEAD-F76B-423B-98AA-04299AC37D69}" type="datetimeFigureOut">
              <a:rPr lang="fr-FR" smtClean="0"/>
              <a:t>20/01/2021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CC242-7CC0-472E-BC46-5F2FBCA3E4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99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fr-FR" dirty="0"/>
              <a:t>Groupe 7: Briand/Guy/</a:t>
            </a:r>
            <a:r>
              <a:rPr lang="fr-FR" dirty="0" err="1"/>
              <a:t>Kahan</a:t>
            </a:r>
            <a:r>
              <a:rPr lang="fr-FR" dirty="0"/>
              <a:t>/Martinez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35BD1AD-EB05-487D-A3A4-8950F39B48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881" y="120308"/>
            <a:ext cx="1902888" cy="813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0991" y="45191"/>
            <a:ext cx="6239309" cy="365125"/>
          </a:xfrm>
        </p:spPr>
        <p:txBody>
          <a:bodyPr/>
          <a:lstStyle/>
          <a:p>
            <a:r>
              <a:rPr lang="fr-FR" dirty="0"/>
              <a:t>Groupe 7: Briand/Guy/</a:t>
            </a:r>
            <a:r>
              <a:rPr lang="fr-FR" dirty="0" err="1"/>
              <a:t>Kahan</a:t>
            </a:r>
            <a:r>
              <a:rPr lang="fr-FR" dirty="0"/>
              <a:t>/Martinez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548640"/>
            <a:ext cx="9906000" cy="8051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1484627"/>
            <a:ext cx="4878391" cy="69304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2177671"/>
            <a:ext cx="4878391" cy="393218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484625"/>
            <a:ext cx="4875209" cy="69304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7671"/>
            <a:ext cx="4875210" cy="3932184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542763"/>
            <a:ext cx="9905998" cy="816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435101"/>
            <a:ext cx="9905999" cy="467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85496" y="6240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9986" y="6240723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Groupe 7: Briand/Guy/</a:t>
            </a:r>
            <a:r>
              <a:rPr lang="fr-FR" dirty="0" err="1"/>
              <a:t>Kahan</a:t>
            </a:r>
            <a:r>
              <a:rPr lang="fr-FR" dirty="0"/>
              <a:t>/Martinez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6240722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4BC2D684-B7AB-4894-BE22-12685C40AFE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67" y="89803"/>
            <a:ext cx="1014383" cy="433649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diagramData" Target="../diagrams/data1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4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42.PNG"/><Relationship Id="rId4" Type="http://schemas.openxmlformats.org/officeDocument/2006/relationships/diagramData" Target="../diagrams/data2.xml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80118" y="2328829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fr-FR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 Majeure - Robotique de service  CPE LYON 2020/2021 5</a:t>
            </a:r>
            <a:r>
              <a:rPr lang="fr-FR" sz="4000" u="sng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ième</a:t>
            </a:r>
            <a:r>
              <a:rPr lang="fr-FR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année </a:t>
            </a:r>
            <a:br>
              <a:rPr lang="fr-FR" dirty="0"/>
            </a:br>
            <a:br>
              <a:rPr lang="fr-FR" sz="4400" dirty="0"/>
            </a:br>
            <a:r>
              <a:rPr lang="fr-FR" sz="2700" i="1" u="sng" dirty="0"/>
              <a:t>Sujet 5:</a:t>
            </a:r>
            <a:r>
              <a:rPr lang="fr-FR" sz="2700" i="1" dirty="0"/>
              <a:t> Aide à la conception d’un prototype de robot afin de réaliser un scénario de robotique de service proposé par la compétition WorldSkills</a:t>
            </a:r>
            <a:endParaRPr lang="fr-FR" sz="4400" i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80118" y="5296126"/>
            <a:ext cx="8791575" cy="35586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Groupe 7: Briand/Guy/Kahan/Martinez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des capteurs de navigation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u="sng" dirty="0"/>
              <a:t>Objectifs : </a:t>
            </a:r>
          </a:p>
          <a:p>
            <a:pPr marL="0" indent="0">
              <a:buNone/>
            </a:pPr>
            <a:r>
              <a:rPr lang="fr-FR" dirty="0"/>
              <a:t>- Naviguer en autonomie </a:t>
            </a:r>
          </a:p>
          <a:p>
            <a:pPr>
              <a:buFontTx/>
              <a:buChar char="-"/>
            </a:pPr>
            <a:r>
              <a:rPr lang="fr-FR" dirty="0"/>
              <a:t>Connaître sa position, son orientation </a:t>
            </a:r>
          </a:p>
          <a:p>
            <a:pPr>
              <a:buFontTx/>
              <a:buChar char="-"/>
            </a:pPr>
            <a:r>
              <a:rPr lang="fr-FR" dirty="0"/>
              <a:t>Pouvoir mapper son environnement </a:t>
            </a:r>
          </a:p>
          <a:p>
            <a:pPr>
              <a:buFontTx/>
              <a:buChar char="-"/>
            </a:pPr>
            <a:r>
              <a:rPr lang="fr-FR" dirty="0"/>
              <a:t>Pouvoir éviter des obstacles </a:t>
            </a:r>
          </a:p>
          <a:p>
            <a:endParaRPr lang="fr-FR" dirty="0"/>
          </a:p>
          <a:p>
            <a:r>
              <a:rPr lang="fr-FR" u="sng" dirty="0"/>
              <a:t>Contraintes :</a:t>
            </a:r>
          </a:p>
          <a:p>
            <a:pPr>
              <a:buFontTx/>
              <a:buChar char="-"/>
            </a:pPr>
            <a:r>
              <a:rPr lang="fr-FR" dirty="0"/>
              <a:t>Tous les capteurs doivent communiquer avec la </a:t>
            </a:r>
            <a:r>
              <a:rPr lang="fr-FR" dirty="0" err="1"/>
              <a:t>RaspberryPi</a:t>
            </a:r>
            <a:r>
              <a:rPr lang="fr-FR" dirty="0"/>
              <a:t> </a:t>
            </a:r>
          </a:p>
          <a:p>
            <a:pPr>
              <a:buFontTx/>
              <a:buChar char="-"/>
            </a:pPr>
            <a:r>
              <a:rPr lang="fr-FR" dirty="0"/>
              <a:t>Le prix des capteurs ne doit pas être supérieur à 300 euros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3076" name="Picture 4" descr="WorldSkills Mobile Robotics World Champions Video – RoboticsClub">
            <a:extLst>
              <a:ext uri="{FF2B5EF4-FFF2-40B4-BE49-F238E27FC236}">
                <a16:creationId xmlns:a16="http://schemas.microsoft.com/office/drawing/2014/main" id="{5E0C4DB2-A2BC-7145-9845-5C5EC2AB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3194"/>
            <a:ext cx="5176199" cy="29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152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ADB9-F7E3-0342-9607-0318B257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Choix des </a:t>
            </a:r>
            <a:r>
              <a:rPr lang="en-GB" u="sng" dirty="0" err="1"/>
              <a:t>capteurs</a:t>
            </a:r>
            <a:r>
              <a:rPr lang="en-GB" u="sng" dirty="0"/>
              <a:t>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F32D9-E078-0547-A5E1-77179113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 err="1"/>
              <a:t>Capteurs</a:t>
            </a:r>
            <a:r>
              <a:rPr lang="en-GB" u="sng" dirty="0"/>
              <a:t> à </a:t>
            </a:r>
            <a:r>
              <a:rPr lang="en-GB" u="sng" dirty="0" err="1"/>
              <a:t>ultrason</a:t>
            </a:r>
            <a:r>
              <a:rPr lang="en-GB" u="sng" dirty="0"/>
              <a:t> HC-SR04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A62ED-FA36-674F-9F41-8002C63E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2" name="Picture 4" descr="Capteur Ultrason HC-SR04">
            <a:extLst>
              <a:ext uri="{FF2B5EF4-FFF2-40B4-BE49-F238E27FC236}">
                <a16:creationId xmlns:a16="http://schemas.microsoft.com/office/drawing/2014/main" id="{604DC5AA-B3E4-1C44-91C4-0C26EF2D1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22689" r="13452" b="22689"/>
          <a:stretch/>
        </p:blipFill>
        <p:spPr bwMode="auto">
          <a:xfrm>
            <a:off x="2407535" y="5295653"/>
            <a:ext cx="2285230" cy="12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99DA1DBE-3873-DE47-A071-F992F383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73" y="1777281"/>
            <a:ext cx="4569037" cy="45690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87B1688-D42C-8D4D-AC0A-BD95A06E4E9E}"/>
              </a:ext>
            </a:extLst>
          </p:cNvPr>
          <p:cNvSpPr/>
          <p:nvPr/>
        </p:nvSpPr>
        <p:spPr>
          <a:xfrm>
            <a:off x="8548577" y="4401879"/>
            <a:ext cx="914400" cy="7336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98BD6-D59E-C94C-9515-161F463C5820}"/>
              </a:ext>
            </a:extLst>
          </p:cNvPr>
          <p:cNvSpPr txBox="1"/>
          <p:nvPr/>
        </p:nvSpPr>
        <p:spPr>
          <a:xfrm>
            <a:off x="451414" y="2351614"/>
            <a:ext cx="57707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err="1"/>
              <a:t>Permet</a:t>
            </a:r>
            <a:r>
              <a:rPr lang="en-GB" sz="2400" i="1" dirty="0"/>
              <a:t> </a:t>
            </a:r>
            <a:r>
              <a:rPr lang="en-GB" sz="2400" i="1" dirty="0" err="1"/>
              <a:t>d’évaluer</a:t>
            </a:r>
            <a:r>
              <a:rPr lang="en-GB" sz="2400" i="1" dirty="0"/>
              <a:t> la distance entre un obstacle et la base </a:t>
            </a:r>
            <a:r>
              <a:rPr lang="en-GB" sz="2400" i="1" dirty="0" err="1"/>
              <a:t>roulante</a:t>
            </a:r>
            <a:endParaRPr lang="en-GB" sz="2400" i="1" dirty="0"/>
          </a:p>
          <a:p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Utilise des </a:t>
            </a:r>
            <a:r>
              <a:rPr lang="en-GB" dirty="0" err="1"/>
              <a:t>ultrasons</a:t>
            </a:r>
            <a:r>
              <a:rPr lang="en-GB" dirty="0"/>
              <a:t> pour </a:t>
            </a:r>
            <a:r>
              <a:rPr lang="en-GB" dirty="0" err="1"/>
              <a:t>déterminer</a:t>
            </a:r>
            <a:r>
              <a:rPr lang="en-GB" dirty="0"/>
              <a:t> la distance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Echo de </a:t>
            </a:r>
            <a:r>
              <a:rPr lang="en-GB" dirty="0" err="1"/>
              <a:t>l’onde</a:t>
            </a:r>
            <a:r>
              <a:rPr lang="en-GB" dirty="0"/>
              <a:t> </a:t>
            </a:r>
            <a:r>
              <a:rPr lang="en-GB" dirty="0" err="1"/>
              <a:t>émise</a:t>
            </a:r>
            <a:r>
              <a:rPr lang="en-GB" dirty="0"/>
              <a:t> </a:t>
            </a:r>
            <a:r>
              <a:rPr lang="en-GB" dirty="0" err="1"/>
              <a:t>proportionnelle</a:t>
            </a:r>
            <a:r>
              <a:rPr lang="en-GB" dirty="0"/>
              <a:t> </a:t>
            </a:r>
            <a:r>
              <a:rPr lang="en-GB" dirty="0" err="1"/>
              <a:t>à</a:t>
            </a:r>
            <a:r>
              <a:rPr lang="en-GB" dirty="0"/>
              <a:t> la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Divise</a:t>
            </a:r>
            <a:r>
              <a:rPr lang="en-GB" dirty="0"/>
              <a:t> le temps par 2 pour </a:t>
            </a:r>
            <a:r>
              <a:rPr lang="en-GB" dirty="0" err="1"/>
              <a:t>avoir</a:t>
            </a:r>
            <a:r>
              <a:rPr lang="en-GB" dirty="0"/>
              <a:t> la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Prix </a:t>
            </a:r>
            <a:r>
              <a:rPr lang="en-GB" dirty="0" err="1"/>
              <a:t>très</a:t>
            </a:r>
            <a:r>
              <a:rPr lang="en-GB" dirty="0"/>
              <a:t> </a:t>
            </a:r>
            <a:r>
              <a:rPr lang="en-GB" dirty="0" err="1"/>
              <a:t>faible</a:t>
            </a:r>
            <a:r>
              <a:rPr lang="en-GB" dirty="0"/>
              <a:t> (Environ 3 euros)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Mesure</a:t>
            </a:r>
            <a:r>
              <a:rPr lang="en-GB" dirty="0"/>
              <a:t> de haute </a:t>
            </a:r>
            <a:r>
              <a:rPr lang="en-GB" dirty="0" err="1"/>
              <a:t>précision</a:t>
            </a:r>
            <a:r>
              <a:rPr lang="en-GB" dirty="0"/>
              <a:t> et stable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Création</a:t>
            </a:r>
            <a:r>
              <a:rPr lang="en-GB" dirty="0"/>
              <a:t> d’un Publisher ROS ”command”</a:t>
            </a:r>
          </a:p>
        </p:txBody>
      </p:sp>
    </p:spTree>
    <p:extLst>
      <p:ext uri="{BB962C8B-B14F-4D97-AF65-F5344CB8AC3E}">
        <p14:creationId xmlns:p14="http://schemas.microsoft.com/office/powerpoint/2010/main" val="397293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ADB9-F7E3-0342-9607-0318B257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Choix des </a:t>
            </a:r>
            <a:r>
              <a:rPr lang="en-GB" u="sng" dirty="0" err="1"/>
              <a:t>capteurs</a:t>
            </a:r>
            <a:r>
              <a:rPr lang="en-GB" u="sng" dirty="0"/>
              <a:t>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F32D9-E078-0547-A5E1-77179113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/>
              <a:t>Centrale </a:t>
            </a:r>
            <a:r>
              <a:rPr lang="en-GB" u="sng" dirty="0" err="1"/>
              <a:t>inertielle</a:t>
            </a:r>
            <a:r>
              <a:rPr lang="en-GB" u="sng" dirty="0"/>
              <a:t> – MPU9250 – 9 axes</a:t>
            </a:r>
          </a:p>
          <a:p>
            <a:endParaRPr lang="en-GB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A62ED-FA36-674F-9F41-8002C63E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4100" name="Picture 4" descr="9DOF 9 Axis Accelerometer Gyroscope Magnetometer Module MPU9250 In Pakistan">
            <a:extLst>
              <a:ext uri="{FF2B5EF4-FFF2-40B4-BE49-F238E27FC236}">
                <a16:creationId xmlns:a16="http://schemas.microsoft.com/office/drawing/2014/main" id="{5B161957-E82C-5440-A530-CE7633751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55" y="4628627"/>
            <a:ext cx="1910956" cy="19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5ABC5938-158B-D843-82A8-BFABD7460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73" y="1777281"/>
            <a:ext cx="4569037" cy="45690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7118BF-2B7A-4B4F-8D4C-BCEA985FF397}"/>
              </a:ext>
            </a:extLst>
          </p:cNvPr>
          <p:cNvSpPr/>
          <p:nvPr/>
        </p:nvSpPr>
        <p:spPr>
          <a:xfrm>
            <a:off x="7751135" y="4412512"/>
            <a:ext cx="733647" cy="6166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E3013-E9C0-854D-A62F-B00627822A6C}"/>
              </a:ext>
            </a:extLst>
          </p:cNvPr>
          <p:cNvSpPr txBox="1"/>
          <p:nvPr/>
        </p:nvSpPr>
        <p:spPr>
          <a:xfrm>
            <a:off x="196769" y="2158092"/>
            <a:ext cx="69563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i="1" dirty="0" err="1"/>
              <a:t>Permet</a:t>
            </a:r>
            <a:r>
              <a:rPr lang="en-IE" sz="2400" i="1" dirty="0"/>
              <a:t> de </a:t>
            </a:r>
            <a:r>
              <a:rPr lang="en-IE" sz="2400" i="1" dirty="0" err="1"/>
              <a:t>connaitre</a:t>
            </a:r>
            <a:r>
              <a:rPr lang="en-IE" sz="2400" i="1" dirty="0"/>
              <a:t> la position </a:t>
            </a:r>
            <a:r>
              <a:rPr lang="en-IE" sz="2400" i="1" dirty="0" err="1"/>
              <a:t>angulaire</a:t>
            </a:r>
            <a:r>
              <a:rPr lang="en-IE" sz="2400" i="1" dirty="0"/>
              <a:t> et </a:t>
            </a:r>
            <a:r>
              <a:rPr lang="en-IE" sz="2400" i="1" dirty="0" err="1"/>
              <a:t>accélération</a:t>
            </a:r>
            <a:endParaRPr lang="en-IE" sz="2400" i="1" dirty="0"/>
          </a:p>
          <a:p>
            <a:endParaRPr lang="en-IE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/>
              <a:t>Magnétomètre</a:t>
            </a:r>
            <a:r>
              <a:rPr lang="en-IE" dirty="0"/>
              <a:t> AK8963 </a:t>
            </a:r>
            <a:r>
              <a:rPr lang="en-IE" dirty="0">
                <a:sym typeface="Wingdings" pitchFamily="2" charset="2"/>
              </a:rPr>
              <a:t> Champ </a:t>
            </a:r>
            <a:r>
              <a:rPr lang="en-IE" dirty="0" err="1">
                <a:sym typeface="Wingdings" pitchFamily="2" charset="2"/>
              </a:rPr>
              <a:t>magnétiaue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/>
              <a:t>Accéléromètre</a:t>
            </a:r>
            <a:r>
              <a:rPr lang="en-IE" dirty="0"/>
              <a:t> (MPU6050) </a:t>
            </a:r>
            <a:r>
              <a:rPr lang="en-IE" dirty="0">
                <a:sym typeface="Wingdings" pitchFamily="2" charset="2"/>
              </a:rPr>
              <a:t> </a:t>
            </a:r>
            <a:r>
              <a:rPr lang="en-IE" dirty="0" err="1">
                <a:sym typeface="Wingdings" pitchFamily="2" charset="2"/>
              </a:rPr>
              <a:t>Accélération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Gyroscope (MPU6050) </a:t>
            </a:r>
            <a:r>
              <a:rPr lang="en-IE" dirty="0">
                <a:sym typeface="Wingdings" pitchFamily="2" charset="2"/>
              </a:rPr>
              <a:t> Position </a:t>
            </a:r>
            <a:r>
              <a:rPr lang="en-IE" dirty="0" err="1">
                <a:sym typeface="Wingdings" pitchFamily="2" charset="2"/>
              </a:rPr>
              <a:t>angulaire</a:t>
            </a:r>
            <a:endParaRPr lang="en-IE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>
                <a:sym typeface="Wingdings" pitchFamily="2" charset="2"/>
              </a:rPr>
              <a:t>Permet</a:t>
            </a:r>
            <a:r>
              <a:rPr lang="en-IE" dirty="0">
                <a:sym typeface="Wingdings" pitchFamily="2" charset="2"/>
              </a:rPr>
              <a:t> de </a:t>
            </a:r>
            <a:r>
              <a:rPr lang="en-IE" dirty="0" err="1">
                <a:sym typeface="Wingdings" pitchFamily="2" charset="2"/>
              </a:rPr>
              <a:t>connaitre</a:t>
            </a:r>
            <a:r>
              <a:rPr lang="en-IE" dirty="0">
                <a:sym typeface="Wingdings" pitchFamily="2" charset="2"/>
              </a:rPr>
              <a:t> le PITCH/YAW/ROLL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sym typeface="Wingdings" pitchFamily="2" charset="2"/>
              </a:rPr>
              <a:t>Connection I2C avec la </a:t>
            </a:r>
            <a:r>
              <a:rPr lang="en-IE" dirty="0" err="1">
                <a:sym typeface="Wingdings" pitchFamily="2" charset="2"/>
              </a:rPr>
              <a:t>RaspberryPi</a:t>
            </a:r>
            <a:endParaRPr lang="en-IE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>
                <a:sym typeface="Wingdings" pitchFamily="2" charset="2"/>
              </a:rPr>
              <a:t>Création</a:t>
            </a:r>
            <a:r>
              <a:rPr lang="en-IE" dirty="0">
                <a:sym typeface="Wingdings" pitchFamily="2" charset="2"/>
              </a:rPr>
              <a:t> d’un Publisher ROS “IMU”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102" name="Picture 6" descr="Aircraft principal axes - Wikipedia">
            <a:extLst>
              <a:ext uri="{FF2B5EF4-FFF2-40B4-BE49-F238E27FC236}">
                <a16:creationId xmlns:a16="http://schemas.microsoft.com/office/drawing/2014/main" id="{F0B7D2CB-A6AC-3348-A09E-EC1D99D8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54" y="4390383"/>
            <a:ext cx="2857979" cy="21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98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ADB9-F7E3-0342-9607-0318B257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Choix des </a:t>
            </a:r>
            <a:r>
              <a:rPr lang="en-GB" u="sng" dirty="0" err="1"/>
              <a:t>capteurs</a:t>
            </a:r>
            <a:r>
              <a:rPr lang="en-GB" u="sng" dirty="0"/>
              <a:t> (3)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F32D9-E078-0547-A5E1-771791131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63782"/>
            <a:ext cx="9905999" cy="4944495"/>
          </a:xfrm>
        </p:spPr>
        <p:txBody>
          <a:bodyPr/>
          <a:lstStyle/>
          <a:p>
            <a:r>
              <a:rPr lang="en-GB" u="sng" dirty="0" err="1"/>
              <a:t>RPLidar</a:t>
            </a:r>
            <a:r>
              <a:rPr lang="en-GB" u="sng" dirty="0"/>
              <a:t> A2 de chez SLAMTEC</a:t>
            </a:r>
          </a:p>
          <a:p>
            <a:endParaRPr lang="en-GB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A62ED-FA36-674F-9F41-8002C63E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98107C95-6394-904C-9394-6557EAE0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73" y="1670445"/>
            <a:ext cx="4569037" cy="45690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AC2A6E2-03C5-4B49-A747-9C6709C6429C}"/>
              </a:ext>
            </a:extLst>
          </p:cNvPr>
          <p:cNvSpPr/>
          <p:nvPr/>
        </p:nvSpPr>
        <p:spPr>
          <a:xfrm>
            <a:off x="8002662" y="3742311"/>
            <a:ext cx="1407152" cy="11061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974D6-76AC-4741-8898-7B929D611631}"/>
              </a:ext>
            </a:extLst>
          </p:cNvPr>
          <p:cNvSpPr txBox="1"/>
          <p:nvPr/>
        </p:nvSpPr>
        <p:spPr>
          <a:xfrm>
            <a:off x="680206" y="1584582"/>
            <a:ext cx="581973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i="1" dirty="0" err="1"/>
              <a:t>Permet</a:t>
            </a:r>
            <a:r>
              <a:rPr lang="en-IE" sz="2400" i="1" dirty="0"/>
              <a:t> de mapper </a:t>
            </a:r>
            <a:r>
              <a:rPr lang="en-IE" sz="2400" i="1" dirty="0" err="1"/>
              <a:t>l’environnement</a:t>
            </a:r>
            <a:r>
              <a:rPr lang="en-IE" sz="2400" i="1" dirty="0"/>
              <a:t> et </a:t>
            </a:r>
            <a:r>
              <a:rPr lang="en-IE" sz="2400" i="1" dirty="0" err="1"/>
              <a:t>connaitre</a:t>
            </a:r>
            <a:r>
              <a:rPr lang="en-IE" sz="2400" i="1" dirty="0"/>
              <a:t> la position </a:t>
            </a:r>
            <a:r>
              <a:rPr lang="en-IE" sz="2400" i="1" dirty="0" err="1"/>
              <a:t>d’obstacles</a:t>
            </a:r>
            <a:r>
              <a:rPr lang="en-IE" sz="2400" i="1" dirty="0"/>
              <a:t> </a:t>
            </a:r>
            <a:r>
              <a:rPr lang="en-IE" sz="2400" i="1" dirty="0" err="1"/>
              <a:t>autour</a:t>
            </a:r>
            <a:r>
              <a:rPr lang="en-IE" sz="2400" i="1" dirty="0"/>
              <a:t> du robot</a:t>
            </a:r>
          </a:p>
          <a:p>
            <a:endParaRPr lang="en-IE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Rayon </a:t>
            </a:r>
            <a:r>
              <a:rPr lang="en-IE" dirty="0" err="1"/>
              <a:t>d’action</a:t>
            </a:r>
            <a:r>
              <a:rPr lang="en-IE" dirty="0"/>
              <a:t> de 16 </a:t>
            </a:r>
            <a:r>
              <a:rPr lang="en-IE" dirty="0" err="1"/>
              <a:t>mètres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Beaucoup de package ROS déjà </a:t>
            </a:r>
            <a:r>
              <a:rPr lang="en-IE" dirty="0" err="1"/>
              <a:t>existant</a:t>
            </a:r>
            <a:r>
              <a:rPr lang="en-I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/>
              <a:t>Possibilité</a:t>
            </a:r>
            <a:r>
              <a:rPr lang="en-IE" dirty="0"/>
              <a:t> </a:t>
            </a:r>
            <a:r>
              <a:rPr lang="en-IE" dirty="0" err="1"/>
              <a:t>d’utiliser</a:t>
            </a:r>
            <a:r>
              <a:rPr lang="en-IE" dirty="0"/>
              <a:t> SLAM pour </a:t>
            </a:r>
            <a:r>
              <a:rPr lang="en-IE" dirty="0" err="1"/>
              <a:t>avoir</a:t>
            </a:r>
            <a:r>
              <a:rPr lang="en-IE" dirty="0"/>
              <a:t> un 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Prix </a:t>
            </a:r>
            <a:r>
              <a:rPr lang="en-IE" dirty="0" err="1"/>
              <a:t>plutôt</a:t>
            </a:r>
            <a:r>
              <a:rPr lang="en-IE" dirty="0"/>
              <a:t> </a:t>
            </a:r>
            <a:r>
              <a:rPr lang="en-IE" dirty="0" err="1"/>
              <a:t>raisonable</a:t>
            </a:r>
            <a:r>
              <a:rPr lang="en-IE" dirty="0"/>
              <a:t> (250 euros)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/>
              <a:t>Récéption</a:t>
            </a:r>
            <a:r>
              <a:rPr lang="en-IE" dirty="0"/>
              <a:t> des </a:t>
            </a:r>
            <a:r>
              <a:rPr lang="en-IE" dirty="0" err="1"/>
              <a:t>coordonnées</a:t>
            </a:r>
            <a:r>
              <a:rPr lang="en-IE" dirty="0"/>
              <a:t> du mapping grace au topic /scan (</a:t>
            </a:r>
            <a:r>
              <a:rPr lang="en-IE" dirty="0" err="1"/>
              <a:t>liste</a:t>
            </a:r>
            <a:r>
              <a:rPr lang="en-IE" dirty="0"/>
              <a:t> avec </a:t>
            </a:r>
            <a:r>
              <a:rPr lang="en-IE" dirty="0" err="1"/>
              <a:t>toutes</a:t>
            </a:r>
            <a:r>
              <a:rPr lang="en-IE" dirty="0"/>
              <a:t> les </a:t>
            </a:r>
            <a:r>
              <a:rPr lang="en-IE" dirty="0" err="1"/>
              <a:t>coordonés</a:t>
            </a:r>
            <a:r>
              <a:rPr lang="en-I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4" name="Picture 4" descr="Hector SLAM with ROS using Neato xv11 sensor - YouTube">
            <a:extLst>
              <a:ext uri="{FF2B5EF4-FFF2-40B4-BE49-F238E27FC236}">
                <a16:creationId xmlns:a16="http://schemas.microsoft.com/office/drawing/2014/main" id="{C1D6D681-E2DE-0648-834F-178ACBBB7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8" t="13135" r="24889" b="15828"/>
          <a:stretch/>
        </p:blipFill>
        <p:spPr bwMode="auto">
          <a:xfrm>
            <a:off x="3868602" y="4262773"/>
            <a:ext cx="2514516" cy="236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PLidar A2">
            <a:extLst>
              <a:ext uri="{FF2B5EF4-FFF2-40B4-BE49-F238E27FC236}">
                <a16:creationId xmlns:a16="http://schemas.microsoft.com/office/drawing/2014/main" id="{9CBB380F-A18D-D247-884E-0B5299DE9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t="17805" r="6898" b="5308"/>
          <a:stretch/>
        </p:blipFill>
        <p:spPr bwMode="auto">
          <a:xfrm>
            <a:off x="1226377" y="4399200"/>
            <a:ext cx="2514517" cy="21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1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3EB63DB-40CA-47CA-80C3-CE96D97A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la vision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5C9BAE1-7485-4949-B95F-A894BD289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F3FD5E-E632-490E-9F44-BF24D60E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10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 la vision du robot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/>
              <a:t>Objectifs : </a:t>
            </a:r>
          </a:p>
          <a:p>
            <a:pPr marL="0" indent="0">
              <a:buNone/>
            </a:pPr>
            <a:r>
              <a:rPr lang="fr-FR" dirty="0"/>
              <a:t>-   Détecter des canettes dans l’environnement</a:t>
            </a:r>
          </a:p>
          <a:p>
            <a:pPr marL="0" indent="0">
              <a:buNone/>
            </a:pPr>
            <a:r>
              <a:rPr lang="fr-FR" dirty="0"/>
              <a:t>-   Sélectionner une canette particulière </a:t>
            </a:r>
          </a:p>
          <a:p>
            <a:pPr marL="0" indent="0">
              <a:buNone/>
            </a:pPr>
            <a:r>
              <a:rPr lang="fr-FR" dirty="0"/>
              <a:t>-   Déterminer la position de la canette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71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FD63-0FB4-D542-B0A4-49CFAC4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Solution 1 : Utilisation de </a:t>
            </a:r>
            <a:r>
              <a:rPr lang="fr-FR" b="1" dirty="0" err="1"/>
              <a:t>Pixy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F1F-9DAA-7F4D-A751-31543C350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dirty="0"/>
              <a:t>La camera Pixy2 est une camera intelligente qui est capable de reconnaitre des couleurs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Utilisation : </a:t>
            </a:r>
          </a:p>
          <a:p>
            <a:pPr>
              <a:buFontTx/>
              <a:buChar char="-"/>
            </a:pPr>
            <a:r>
              <a:rPr lang="fr-FR" dirty="0"/>
              <a:t>7 signatures de couleurs</a:t>
            </a:r>
          </a:p>
          <a:p>
            <a:pPr>
              <a:buFontTx/>
              <a:buChar char="-"/>
            </a:pPr>
            <a:r>
              <a:rPr lang="fr-FR" dirty="0"/>
              <a:t>Récupération de la position des </a:t>
            </a:r>
            <a:r>
              <a:rPr lang="fr-FR" dirty="0" err="1"/>
              <a:t>bounding</a:t>
            </a:r>
            <a:r>
              <a:rPr lang="fr-FR" dirty="0"/>
              <a:t> box</a:t>
            </a:r>
          </a:p>
          <a:p>
            <a:pPr>
              <a:buFontTx/>
              <a:buChar char="-"/>
            </a:pPr>
            <a:r>
              <a:rPr lang="fr-FR" dirty="0"/>
              <a:t>Calcul approximatif de la position en z à partir de la taille de l’objet</a:t>
            </a:r>
          </a:p>
          <a:p>
            <a:pPr>
              <a:buFontTx/>
              <a:buChar char="-"/>
            </a:pPr>
            <a:r>
              <a:rPr lang="fr-FR" dirty="0"/>
              <a:t>Création d’un fichier </a:t>
            </a:r>
            <a:r>
              <a:rPr lang="fr-FR" dirty="0" err="1"/>
              <a:t>vision_publisher</a:t>
            </a:r>
            <a:r>
              <a:rPr lang="fr-FR" dirty="0"/>
              <a:t> sous ROS</a:t>
            </a:r>
          </a:p>
          <a:p>
            <a:pPr>
              <a:buFontTx/>
              <a:buChar char="-"/>
            </a:pPr>
            <a:r>
              <a:rPr lang="fr-FR" dirty="0"/>
              <a:t>On publie un </a:t>
            </a:r>
            <a:r>
              <a:rPr lang="fr-FR" dirty="0" err="1"/>
              <a:t>msg</a:t>
            </a:r>
            <a:r>
              <a:rPr lang="fr-FR" dirty="0"/>
              <a:t> contenant : signature + position en x + position en z pour chaque signature</a:t>
            </a:r>
          </a:p>
          <a:p>
            <a:pPr>
              <a:buFontTx/>
              <a:buChar char="-"/>
            </a:pPr>
            <a:r>
              <a:rPr lang="fr-FR" dirty="0"/>
              <a:t>La position en x est relative au centre du robot 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/>
              <a:t>Problèmes : </a:t>
            </a:r>
          </a:p>
          <a:p>
            <a:pPr>
              <a:buFontTx/>
              <a:buChar char="-"/>
            </a:pPr>
            <a:r>
              <a:rPr lang="fr-FR" dirty="0"/>
              <a:t>Très sensible à la luminosité </a:t>
            </a:r>
          </a:p>
          <a:p>
            <a:pPr>
              <a:buFontTx/>
              <a:buChar char="-"/>
            </a:pPr>
            <a:r>
              <a:rPr lang="fr-FR" dirty="0"/>
              <a:t>Besoin d’objets de couleurs uniformes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72B3A-5EC1-7540-9766-721544B9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Image 3">
            <a:extLst>
              <a:ext uri="{FF2B5EF4-FFF2-40B4-BE49-F238E27FC236}">
                <a16:creationId xmlns:a16="http://schemas.microsoft.com/office/drawing/2014/main" id="{88321116-4CDF-5343-A93C-F19CEF617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1" b="8717"/>
          <a:stretch/>
        </p:blipFill>
        <p:spPr>
          <a:xfrm>
            <a:off x="8739077" y="2055275"/>
            <a:ext cx="2604091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8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F0BF-2B5D-4045-B311-C4A3178B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Solution 2 : Utilisation de Darknet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E4B6-BCF9-BA4D-9002-4FB4AD117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On entraine un détecteur d’objet personnalisé grâce à </a:t>
            </a:r>
            <a:r>
              <a:rPr lang="fr-FR" dirty="0" err="1"/>
              <a:t>darknet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Utilisation : </a:t>
            </a:r>
          </a:p>
          <a:p>
            <a:pPr>
              <a:buFontTx/>
              <a:buChar char="-"/>
            </a:pPr>
            <a:r>
              <a:rPr lang="fr-FR" dirty="0"/>
              <a:t>Détecte les canettes</a:t>
            </a:r>
          </a:p>
          <a:p>
            <a:pPr>
              <a:buFontTx/>
              <a:buChar char="-"/>
            </a:pPr>
            <a:r>
              <a:rPr lang="fr-FR" dirty="0"/>
              <a:t>Récupération de la position des </a:t>
            </a:r>
            <a:r>
              <a:rPr lang="fr-FR" dirty="0" err="1"/>
              <a:t>bounding</a:t>
            </a:r>
            <a:r>
              <a:rPr lang="fr-FR" dirty="0"/>
              <a:t> box</a:t>
            </a:r>
          </a:p>
          <a:p>
            <a:pPr>
              <a:buFontTx/>
              <a:buChar char="-"/>
            </a:pPr>
            <a:r>
              <a:rPr lang="fr-FR" dirty="0"/>
              <a:t>Création d’un fichier </a:t>
            </a:r>
            <a:r>
              <a:rPr lang="fr-FR" dirty="0" err="1"/>
              <a:t>personal_darknet_publisher</a:t>
            </a:r>
            <a:r>
              <a:rPr lang="fr-FR" dirty="0"/>
              <a:t> sous ROS</a:t>
            </a:r>
          </a:p>
          <a:p>
            <a:pPr>
              <a:buFontTx/>
              <a:buChar char="-"/>
            </a:pPr>
            <a:r>
              <a:rPr lang="fr-FR" dirty="0"/>
              <a:t>On publie un </a:t>
            </a:r>
            <a:r>
              <a:rPr lang="fr-FR" dirty="0" err="1"/>
              <a:t>msg</a:t>
            </a:r>
            <a:r>
              <a:rPr lang="fr-FR" dirty="0"/>
              <a:t> contenant : position en x pour chaque objet détecté</a:t>
            </a:r>
          </a:p>
          <a:p>
            <a:pPr>
              <a:buFontTx/>
              <a:buChar char="-"/>
            </a:pPr>
            <a:r>
              <a:rPr lang="fr-FR" dirty="0"/>
              <a:t>La position en x est relative au centre du robot 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/>
              <a:t>Problèmes : </a:t>
            </a:r>
          </a:p>
          <a:p>
            <a:pPr>
              <a:buFontTx/>
              <a:buChar char="-"/>
            </a:pPr>
            <a:r>
              <a:rPr lang="fr-FR" dirty="0"/>
              <a:t>Ne fais pas la différence entre les différentes canettes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84A20-8192-E44D-9B35-FC9B7433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F9E1F4C9-E0E2-3B42-A351-92A5C6D10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710" y="1876425"/>
            <a:ext cx="29337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4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EC21-535E-604C-8F04-40B10B0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Fusion des solutions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5FD5-EB4D-4C47-BCB0-EF1995D82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On utilise </a:t>
            </a:r>
            <a:r>
              <a:rPr lang="fr-FR" dirty="0" err="1"/>
              <a:t>darknet</a:t>
            </a:r>
            <a:r>
              <a:rPr lang="fr-FR" dirty="0"/>
              <a:t> et le module pixy2 pour déterminer l’objet et la couleur voulue</a:t>
            </a:r>
          </a:p>
          <a:p>
            <a:pPr marL="0" indent="0"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On créé des </a:t>
            </a:r>
            <a:r>
              <a:rPr lang="fr-FR" dirty="0" err="1"/>
              <a:t>listeners</a:t>
            </a:r>
            <a:r>
              <a:rPr lang="fr-FR" dirty="0"/>
              <a:t> aux deux </a:t>
            </a:r>
            <a:r>
              <a:rPr lang="fr-FR" dirty="0" err="1"/>
              <a:t>publishers</a:t>
            </a:r>
            <a:r>
              <a:rPr lang="fr-FR" dirty="0"/>
              <a:t> précédemment décrit</a:t>
            </a:r>
          </a:p>
          <a:p>
            <a:pPr>
              <a:buFontTx/>
              <a:buChar char="-"/>
            </a:pPr>
            <a:r>
              <a:rPr lang="fr-FR" dirty="0"/>
              <a:t>On publie la position x relative au robot 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/>
              <a:t>En principe on essaye de centrer le robot sur l’objet que l’on cherche à récupérer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Ceci nous permet :</a:t>
            </a:r>
          </a:p>
          <a:p>
            <a:pPr>
              <a:buFontTx/>
              <a:buChar char="-"/>
            </a:pPr>
            <a:r>
              <a:rPr lang="fr-FR" dirty="0"/>
              <a:t>D’utiliser l’ultrason pour calculer la distance restante à l’objet </a:t>
            </a:r>
          </a:p>
          <a:p>
            <a:pPr>
              <a:buFontTx/>
              <a:buChar char="-"/>
            </a:pPr>
            <a:r>
              <a:rPr lang="fr-FR" dirty="0"/>
              <a:t>D’avoir le bras en face de l’objet pour le récupérer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A41F7-779D-A64A-B8CC-E039C3CC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9C2BA-30A5-40EE-972D-E92DE447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Implementation</a:t>
            </a:r>
            <a:r>
              <a:rPr lang="fr-FR" dirty="0"/>
              <a:t> sur robot réel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57D493-9719-4112-B7E2-AAFDDC80D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32C5DB-5243-4E4C-B2C8-C78DCCAF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3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  <a:r>
              <a:rPr lang="fr-FR" sz="4400" u="sng" dirty="0"/>
              <a:t>: 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82" y="1098190"/>
            <a:ext cx="4569037" cy="45690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141413" y="1979629"/>
            <a:ext cx="5221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Le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L’architecture hard/soft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Configuration master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Capteurs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Implémentation sur robot réel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IHR et HIL-3D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Vidéo</a:t>
            </a:r>
          </a:p>
        </p:txBody>
      </p:sp>
    </p:spTree>
    <p:extLst>
      <p:ext uri="{BB962C8B-B14F-4D97-AF65-F5344CB8AC3E}">
        <p14:creationId xmlns:p14="http://schemas.microsoft.com/office/powerpoint/2010/main" val="3365104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 sur robot réel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13" name="Image 12" descr="Une image contenant air, sautant, jouet, faisant&#10;&#10;Description générée automatiquement">
            <a:extLst>
              <a:ext uri="{FF2B5EF4-FFF2-40B4-BE49-F238E27FC236}">
                <a16:creationId xmlns:a16="http://schemas.microsoft.com/office/drawing/2014/main" id="{F4A6EC66-B13A-4098-895C-8AC716CCD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7" y="2257888"/>
            <a:ext cx="2628062" cy="2628062"/>
          </a:xfrm>
          <a:prstGeom prst="rect">
            <a:avLst/>
          </a:prstGeom>
        </p:spPr>
      </p:pic>
      <p:pic>
        <p:nvPicPr>
          <p:cNvPr id="19" name="Image 18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9D9E74EB-3664-44FD-A7DF-475447E59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79"/>
          <a:stretch/>
        </p:blipFill>
        <p:spPr>
          <a:xfrm rot="5400000">
            <a:off x="2187492" y="2037245"/>
            <a:ext cx="4813990" cy="3330957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B303569-7E36-4BF1-A366-6AD8A489D95C}"/>
              </a:ext>
            </a:extLst>
          </p:cNvPr>
          <p:cNvSpPr/>
          <p:nvPr/>
        </p:nvSpPr>
        <p:spPr>
          <a:xfrm>
            <a:off x="2117373" y="3214264"/>
            <a:ext cx="1132514" cy="8137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B4582EB-7C62-43F3-98AC-BA86DAF07687}"/>
              </a:ext>
            </a:extLst>
          </p:cNvPr>
          <p:cNvSpPr txBox="1"/>
          <p:nvPr/>
        </p:nvSpPr>
        <p:spPr>
          <a:xfrm>
            <a:off x="6537417" y="1496385"/>
            <a:ext cx="4897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Objectifs</a:t>
            </a:r>
            <a:r>
              <a:rPr lang="fr-FR" dirty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/>
              <a:t>Ajouter de la Raspberry PI</a:t>
            </a:r>
          </a:p>
          <a:p>
            <a:pPr marL="285750" indent="-285750">
              <a:buFontTx/>
              <a:buChar char="-"/>
            </a:pPr>
            <a:r>
              <a:rPr lang="fr-FR" dirty="0"/>
              <a:t>Ajouter des capteurs: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Lidar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IMU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Ultrason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Programmation des mouvements sur Arduino IDE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CAAC82C5-599E-43D3-87DE-924E4D30D471}"/>
              </a:ext>
            </a:extLst>
          </p:cNvPr>
          <p:cNvGrpSpPr/>
          <p:nvPr/>
        </p:nvGrpSpPr>
        <p:grpSpPr>
          <a:xfrm>
            <a:off x="3206458" y="3089622"/>
            <a:ext cx="2597792" cy="1726577"/>
            <a:chOff x="4037901" y="3219382"/>
            <a:chExt cx="2597792" cy="172657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E1FD8A-B3A9-492A-9B3C-83C68334CBAA}"/>
                </a:ext>
              </a:extLst>
            </p:cNvPr>
            <p:cNvSpPr/>
            <p:nvPr/>
          </p:nvSpPr>
          <p:spPr>
            <a:xfrm>
              <a:off x="4689446" y="4362275"/>
              <a:ext cx="478172" cy="31039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CD42A9-78D1-458B-BF26-1AB3027FAE8C}"/>
                </a:ext>
              </a:extLst>
            </p:cNvPr>
            <p:cNvSpPr/>
            <p:nvPr/>
          </p:nvSpPr>
          <p:spPr>
            <a:xfrm>
              <a:off x="5047375" y="3871499"/>
              <a:ext cx="738931" cy="66701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7F5DB4E-6B8B-4D84-B990-9A1F76C4B12E}"/>
                </a:ext>
              </a:extLst>
            </p:cNvPr>
            <p:cNvSpPr/>
            <p:nvPr/>
          </p:nvSpPr>
          <p:spPr>
            <a:xfrm>
              <a:off x="5473608" y="4464907"/>
              <a:ext cx="478172" cy="350247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16EC77C0-59CD-479D-847F-7C0F0652ECB6}"/>
                </a:ext>
              </a:extLst>
            </p:cNvPr>
            <p:cNvSpPr txBox="1"/>
            <p:nvPr/>
          </p:nvSpPr>
          <p:spPr>
            <a:xfrm>
              <a:off x="5139993" y="3571919"/>
              <a:ext cx="584580" cy="261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Lidar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29EFECB8-07A8-4576-804F-A005FEF787D8}"/>
                </a:ext>
              </a:extLst>
            </p:cNvPr>
            <p:cNvSpPr txBox="1"/>
            <p:nvPr/>
          </p:nvSpPr>
          <p:spPr>
            <a:xfrm>
              <a:off x="5964003" y="4504867"/>
              <a:ext cx="671690" cy="261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Ultrason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C09FA4B4-AF27-4BBE-ABA9-2E0EC68BDD03}"/>
                </a:ext>
              </a:extLst>
            </p:cNvPr>
            <p:cNvSpPr txBox="1"/>
            <p:nvPr/>
          </p:nvSpPr>
          <p:spPr>
            <a:xfrm>
              <a:off x="4697352" y="4684349"/>
              <a:ext cx="462359" cy="261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IMU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4D3FB7E-622C-41FD-B424-8D04D4C64369}"/>
                </a:ext>
              </a:extLst>
            </p:cNvPr>
            <p:cNvSpPr/>
            <p:nvPr/>
          </p:nvSpPr>
          <p:spPr>
            <a:xfrm>
              <a:off x="4037901" y="3518962"/>
              <a:ext cx="1017863" cy="463856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598E4B06-30D5-4BBE-A0BF-CE681A835B1F}"/>
                </a:ext>
              </a:extLst>
            </p:cNvPr>
            <p:cNvSpPr txBox="1"/>
            <p:nvPr/>
          </p:nvSpPr>
          <p:spPr>
            <a:xfrm>
              <a:off x="4315652" y="3219382"/>
              <a:ext cx="462359" cy="261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RPI</a:t>
              </a:r>
            </a:p>
          </p:txBody>
        </p:sp>
      </p:grpSp>
      <p:pic>
        <p:nvPicPr>
          <p:cNvPr id="44" name="Image 43">
            <a:extLst>
              <a:ext uri="{FF2B5EF4-FFF2-40B4-BE49-F238E27FC236}">
                <a16:creationId xmlns:a16="http://schemas.microsoft.com/office/drawing/2014/main" id="{C321B795-891B-41CB-B4C2-CFE0AC755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328" y="2257888"/>
            <a:ext cx="1081472" cy="735908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1F4B0A2C-1369-457E-9E34-76ED475C3301}"/>
              </a:ext>
            </a:extLst>
          </p:cNvPr>
          <p:cNvSpPr txBox="1"/>
          <p:nvPr/>
        </p:nvSpPr>
        <p:spPr>
          <a:xfrm>
            <a:off x="6537417" y="4175789"/>
            <a:ext cx="4655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Problématiques rencontrées: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Implémentation ROS serial &amp; traitement des topics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Lidar empêche la pince de descendre à plus de 90°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IMU proche du Lidar</a:t>
            </a:r>
          </a:p>
          <a:p>
            <a:pPr marL="285750" indent="-285750">
              <a:buFontTx/>
              <a:buChar char="-"/>
            </a:pPr>
            <a:endParaRPr lang="fr-FR" i="1" dirty="0"/>
          </a:p>
          <a:p>
            <a:pPr marL="285750" indent="-285750">
              <a:buFontTx/>
              <a:buChar char="-"/>
            </a:pPr>
            <a:endParaRPr lang="fr-FR" i="1" dirty="0"/>
          </a:p>
          <a:p>
            <a:pPr marL="285750" indent="-285750">
              <a:buFontTx/>
              <a:buChar char="-"/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54937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Homme Machine et simulation du robot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C8FE719-DF07-4FF6-A959-ECE76F7F1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81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Diagramme 40">
            <a:extLst>
              <a:ext uri="{FF2B5EF4-FFF2-40B4-BE49-F238E27FC236}">
                <a16:creationId xmlns:a16="http://schemas.microsoft.com/office/drawing/2014/main" id="{7FCB7EC6-42D3-4EAF-A669-679C3DB6E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718346"/>
              </p:ext>
            </p:extLst>
          </p:nvPr>
        </p:nvGraphicFramePr>
        <p:xfrm>
          <a:off x="6228505" y="946863"/>
          <a:ext cx="4861566" cy="3860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F309F2FA-FB5B-41D5-A2DC-8ECB258F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homme-robot : config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BAC8A65-096C-4FC1-B304-FD6750BEE10C}"/>
              </a:ext>
            </a:extLst>
          </p:cNvPr>
          <p:cNvCxnSpPr>
            <a:cxnSpLocks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99DA602E-2D6E-43A7-8FBC-A39145C71F5B}"/>
              </a:ext>
            </a:extLst>
          </p:cNvPr>
          <p:cNvSpPr txBox="1">
            <a:spLocks/>
          </p:cNvSpPr>
          <p:nvPr/>
        </p:nvSpPr>
        <p:spPr>
          <a:xfrm>
            <a:off x="3938329" y="5723033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AF440-F315-48BF-9E85-9AF151B6D64E}"/>
              </a:ext>
            </a:extLst>
          </p:cNvPr>
          <p:cNvSpPr/>
          <p:nvPr/>
        </p:nvSpPr>
        <p:spPr>
          <a:xfrm>
            <a:off x="1409183" y="1213608"/>
            <a:ext cx="3078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Acquisition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6009CA-C825-4520-A730-0C6B29F604A5}"/>
              </a:ext>
            </a:extLst>
          </p:cNvPr>
          <p:cNvSpPr/>
          <p:nvPr/>
        </p:nvSpPr>
        <p:spPr>
          <a:xfrm>
            <a:off x="226272" y="2023976"/>
            <a:ext cx="1802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/>
              <a:t>Création de carte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EA1370-AE1F-4A13-BD5A-B29776C6CE26}"/>
              </a:ext>
            </a:extLst>
          </p:cNvPr>
          <p:cNvSpPr/>
          <p:nvPr/>
        </p:nvSpPr>
        <p:spPr>
          <a:xfrm>
            <a:off x="99765" y="4672866"/>
            <a:ext cx="2685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/>
              <a:t>Mise en mémoire pour UX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7898815-2ABC-4914-96B9-ABBC37E09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959" y="3816871"/>
            <a:ext cx="3185721" cy="2788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938098B-90B8-48B8-8676-D81EB70BB5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50" t="5068" r="13214" b="29353"/>
          <a:stretch/>
        </p:blipFill>
        <p:spPr>
          <a:xfrm rot="20227164">
            <a:off x="3379356" y="4751881"/>
            <a:ext cx="1106897" cy="272757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0DCC91-F41B-4D8E-8FE9-03109586D3DE}"/>
              </a:ext>
            </a:extLst>
          </p:cNvPr>
          <p:cNvSpPr/>
          <p:nvPr/>
        </p:nvSpPr>
        <p:spPr>
          <a:xfrm>
            <a:off x="1994455" y="6077787"/>
            <a:ext cx="3603993" cy="307777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Astuce </a:t>
            </a:r>
            <a:r>
              <a:rPr lang="fr-FR" sz="1400" b="0" cap="none" spc="0" dirty="0" err="1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</a:t>
            </a:r>
            <a:r>
              <a:rPr lang="fr-FR" sz="14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fr-FR" sz="1400" b="0" cap="none" spc="0" dirty="0" err="1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</a:t>
            </a:r>
            <a:r>
              <a:rPr lang="fr-FR" sz="14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DCCE5D2-BA38-48EB-B1BB-9090A0C44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488" y="2399338"/>
            <a:ext cx="2245739" cy="225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DF699B-BAEC-4DB9-9907-4EA292DCBDC9}"/>
              </a:ext>
            </a:extLst>
          </p:cNvPr>
          <p:cNvSpPr/>
          <p:nvPr/>
        </p:nvSpPr>
        <p:spPr>
          <a:xfrm>
            <a:off x="7609601" y="1213608"/>
            <a:ext cx="3043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Traitement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3D6CD-FDC1-4BBC-BA8D-A9B7B20BECE8}"/>
              </a:ext>
            </a:extLst>
          </p:cNvPr>
          <p:cNvSpPr/>
          <p:nvPr/>
        </p:nvSpPr>
        <p:spPr>
          <a:xfrm>
            <a:off x="6094412" y="2023976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/>
              <a:t>Global planner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DE185A-02E2-4B37-BC3C-0A893CDFD565}"/>
              </a:ext>
            </a:extLst>
          </p:cNvPr>
          <p:cNvSpPr/>
          <p:nvPr/>
        </p:nvSpPr>
        <p:spPr>
          <a:xfrm>
            <a:off x="6146259" y="5152148"/>
            <a:ext cx="164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/>
              <a:t>Post-Traitement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0D2C29-3855-420D-87C2-49F8DDE81850}"/>
              </a:ext>
            </a:extLst>
          </p:cNvPr>
          <p:cNvSpPr/>
          <p:nvPr/>
        </p:nvSpPr>
        <p:spPr>
          <a:xfrm>
            <a:off x="6217382" y="5496843"/>
            <a:ext cx="139711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i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SLAM</a:t>
            </a:r>
          </a:p>
          <a:p>
            <a:pPr algn="ctr"/>
            <a:r>
              <a:rPr lang="fr-FR" sz="3200" b="0" i="1" cap="none" spc="0" dirty="0" err="1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Rosbag</a:t>
            </a:r>
            <a:endParaRPr lang="fr-FR" sz="3200" b="0" i="1" cap="none" spc="0" dirty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EE4ECEA-0523-4E87-B807-E37F1C12617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37" b="5271"/>
          <a:stretch/>
        </p:blipFill>
        <p:spPr>
          <a:xfrm>
            <a:off x="9501519" y="5421191"/>
            <a:ext cx="1250161" cy="118951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426A23D-1C1D-4AFC-9587-0A18304377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0191" y="5421191"/>
            <a:ext cx="1153928" cy="118951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7B84786-CC18-40C0-846B-0312062833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74988" y="2084183"/>
            <a:ext cx="1149699" cy="3242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17CE94A-2EB3-4898-BD5F-B49459ACBE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1392" y="2403024"/>
            <a:ext cx="3418185" cy="85154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47580F8-22B6-4B2C-AD93-8249D386C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91391" y="3254140"/>
            <a:ext cx="3418186" cy="451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4C938EC-9A2F-4735-A5D6-808C506AD1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699" y="5037065"/>
            <a:ext cx="1788368" cy="1632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9522D60-4F59-4E5A-91F8-E7C7E6B9094A}"/>
              </a:ext>
            </a:extLst>
          </p:cNvPr>
          <p:cNvCxnSpPr/>
          <p:nvPr/>
        </p:nvCxnSpPr>
        <p:spPr>
          <a:xfrm>
            <a:off x="-49280" y="4685140"/>
            <a:ext cx="281836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483C1E8-DE2D-499E-96DE-D168532221BD}"/>
              </a:ext>
            </a:extLst>
          </p:cNvPr>
          <p:cNvCxnSpPr>
            <a:cxnSpLocks/>
          </p:cNvCxnSpPr>
          <p:nvPr/>
        </p:nvCxnSpPr>
        <p:spPr>
          <a:xfrm flipV="1">
            <a:off x="2769086" y="3761810"/>
            <a:ext cx="0" cy="9233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911FB3D-8C32-4400-9ECF-A82107E6CE4D}"/>
              </a:ext>
            </a:extLst>
          </p:cNvPr>
          <p:cNvCxnSpPr>
            <a:cxnSpLocks/>
          </p:cNvCxnSpPr>
          <p:nvPr/>
        </p:nvCxnSpPr>
        <p:spPr>
          <a:xfrm>
            <a:off x="2769086" y="3761810"/>
            <a:ext cx="324049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56F45946-9EE6-4CCD-9E79-838ADE9DED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7423" y="3446368"/>
            <a:ext cx="2222391" cy="16278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6841019C-65A7-4EC8-B401-97BF74171F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94159" y="3438888"/>
            <a:ext cx="1822558" cy="17132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0469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273D8C-2E6A-4ED7-806B-E019023A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IHM et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396E4D-584B-498F-8479-63C751D3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E886A3-D858-4DCE-A128-12292DAC78E9}"/>
              </a:ext>
            </a:extLst>
          </p:cNvPr>
          <p:cNvSpPr txBox="1"/>
          <p:nvPr/>
        </p:nvSpPr>
        <p:spPr>
          <a:xfrm>
            <a:off x="1141412" y="1496291"/>
            <a:ext cx="51670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Objectif</a:t>
            </a:r>
            <a:r>
              <a:rPr lang="fr-FR" dirty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/>
              <a:t>Afficher et transmettre l’états actuel du robot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Transmettre les consignes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b="1" u="sng" dirty="0"/>
              <a:t>Solutions</a:t>
            </a:r>
            <a:r>
              <a:rPr lang="fr-FR" dirty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/>
              <a:t>ROS </a:t>
            </a:r>
            <a:r>
              <a:rPr lang="fr-FR" dirty="0" err="1"/>
              <a:t>matlab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Connection à la Raspberry et ses topics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Le topics /command met à jour l’IHM et le robot 3D</a:t>
            </a:r>
          </a:p>
          <a:p>
            <a:pPr marL="285750" indent="-285750">
              <a:buFontTx/>
              <a:buChar char="-"/>
            </a:pPr>
            <a:r>
              <a:rPr lang="fr-FR" dirty="0"/>
              <a:t>Création d’un objet « robot »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Permet de protéger des variables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Création de méthodes spécifique à </a:t>
            </a:r>
            <a:r>
              <a:rPr lang="fr-FR" dirty="0" err="1"/>
              <a:t>matlab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Compatible avec l’IHM pour récupérer des donnée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Les fonctions callback sur </a:t>
            </a:r>
            <a:r>
              <a:rPr lang="fr-FR" dirty="0" err="1"/>
              <a:t>matlab</a:t>
            </a:r>
            <a:r>
              <a:rPr lang="fr-FR" dirty="0"/>
              <a:t> mettent à jour les propriétés de « robot »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B36CBC4-F558-4E41-A8F5-FF48ED878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570" r="48226" b="7980"/>
          <a:stretch/>
        </p:blipFill>
        <p:spPr>
          <a:xfrm>
            <a:off x="6293732" y="542763"/>
            <a:ext cx="5604909" cy="3533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D11EEA-B9E5-4717-99E4-DCADCDD3C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51" y="4221087"/>
            <a:ext cx="1460435" cy="2306668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7EA49695-BA8A-4393-89F4-A6C3C9B03129}"/>
              </a:ext>
            </a:extLst>
          </p:cNvPr>
          <p:cNvGrpSpPr/>
          <p:nvPr/>
        </p:nvGrpSpPr>
        <p:grpSpPr>
          <a:xfrm>
            <a:off x="6421136" y="752892"/>
            <a:ext cx="5174667" cy="3108198"/>
            <a:chOff x="6471470" y="975828"/>
            <a:chExt cx="4840539" cy="27927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44891E-243D-4341-86BB-0CBEDEBA02E9}"/>
                </a:ext>
              </a:extLst>
            </p:cNvPr>
            <p:cNvSpPr/>
            <p:nvPr/>
          </p:nvSpPr>
          <p:spPr>
            <a:xfrm>
              <a:off x="8269855" y="1616896"/>
              <a:ext cx="1385874" cy="147250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09E25B-9ABB-4BFE-84F6-E1A627291FE0}"/>
                </a:ext>
              </a:extLst>
            </p:cNvPr>
            <p:cNvSpPr/>
            <p:nvPr/>
          </p:nvSpPr>
          <p:spPr>
            <a:xfrm>
              <a:off x="6906504" y="1565486"/>
              <a:ext cx="1385874" cy="38914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26C3BA-C83C-4283-8C81-50B8DBC4A6FC}"/>
                </a:ext>
              </a:extLst>
            </p:cNvPr>
            <p:cNvSpPr/>
            <p:nvPr/>
          </p:nvSpPr>
          <p:spPr>
            <a:xfrm>
              <a:off x="9728404" y="1565486"/>
              <a:ext cx="1385874" cy="38914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53F99A-0C40-4C86-A7E1-B16EA1D232AF}"/>
                </a:ext>
              </a:extLst>
            </p:cNvPr>
            <p:cNvSpPr/>
            <p:nvPr/>
          </p:nvSpPr>
          <p:spPr>
            <a:xfrm>
              <a:off x="7402852" y="975828"/>
              <a:ext cx="1749537" cy="38914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8CC515-2FAB-49F6-B5E7-3EB7EA90D7D5}"/>
                </a:ext>
              </a:extLst>
            </p:cNvPr>
            <p:cNvSpPr/>
            <p:nvPr/>
          </p:nvSpPr>
          <p:spPr>
            <a:xfrm>
              <a:off x="8269855" y="3095216"/>
              <a:ext cx="2006466" cy="22682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4DDD50-C0E2-4AE6-9D74-C4B21B1E39AB}"/>
                </a:ext>
              </a:extLst>
            </p:cNvPr>
            <p:cNvSpPr/>
            <p:nvPr/>
          </p:nvSpPr>
          <p:spPr>
            <a:xfrm>
              <a:off x="10024844" y="975828"/>
              <a:ext cx="1287165" cy="339696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90A988-B01C-4FC6-9220-0FDE4EFAB30B}"/>
                </a:ext>
              </a:extLst>
            </p:cNvPr>
            <p:cNvSpPr/>
            <p:nvPr/>
          </p:nvSpPr>
          <p:spPr>
            <a:xfrm>
              <a:off x="6477532" y="2097791"/>
              <a:ext cx="1170181" cy="22682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Lidar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55BDBF-A96B-4827-90DA-26A0484D2E6A}"/>
                </a:ext>
              </a:extLst>
            </p:cNvPr>
            <p:cNvSpPr/>
            <p:nvPr/>
          </p:nvSpPr>
          <p:spPr>
            <a:xfrm>
              <a:off x="6479082" y="2390763"/>
              <a:ext cx="1170181" cy="22682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Gyroscope(</a:t>
              </a:r>
              <a:r>
                <a:rPr lang="fr-FR" sz="1200" dirty="0" err="1"/>
                <a:t>imu</a:t>
              </a:r>
              <a:r>
                <a:rPr lang="fr-FR" sz="1200" dirty="0"/>
                <a:t>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323FB6-C80D-46FE-BB24-911350CF387F}"/>
                </a:ext>
              </a:extLst>
            </p:cNvPr>
            <p:cNvSpPr/>
            <p:nvPr/>
          </p:nvSpPr>
          <p:spPr>
            <a:xfrm>
              <a:off x="6479082" y="2687449"/>
              <a:ext cx="1170181" cy="22682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Ultrason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3DC1BB6-7538-46A4-86AA-8E26EAE12200}"/>
                </a:ext>
              </a:extLst>
            </p:cNvPr>
            <p:cNvSpPr/>
            <p:nvPr/>
          </p:nvSpPr>
          <p:spPr>
            <a:xfrm>
              <a:off x="6479082" y="3491051"/>
              <a:ext cx="4568328" cy="27755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2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FB974A-44C1-4BEF-A09C-B8BF6722686B}"/>
                </a:ext>
              </a:extLst>
            </p:cNvPr>
            <p:cNvSpPr/>
            <p:nvPr/>
          </p:nvSpPr>
          <p:spPr>
            <a:xfrm>
              <a:off x="6471470" y="2971804"/>
              <a:ext cx="1177793" cy="22682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360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AFBE6-ABF9-4489-A24B-8241B1BF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HIL : Visualisation tridimensionnelle</a:t>
            </a:r>
            <a:b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AD9F37-1DA3-4776-9EED-E0FFB402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774C25-DE61-4871-8C8D-01271458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22" y="2241110"/>
            <a:ext cx="2273253" cy="1936603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E3CB1B4-E414-4406-90D0-C2F758CD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10" y="2307541"/>
            <a:ext cx="1084238" cy="171082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91988EF1-EC23-4457-8FD4-A147D3CE99CF}"/>
              </a:ext>
            </a:extLst>
          </p:cNvPr>
          <p:cNvCxnSpPr>
            <a:cxnSpLocks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CA25169-06FE-486A-A458-8D1E94627E20}"/>
              </a:ext>
            </a:extLst>
          </p:cNvPr>
          <p:cNvSpPr/>
          <p:nvPr/>
        </p:nvSpPr>
        <p:spPr>
          <a:xfrm>
            <a:off x="1333653" y="977538"/>
            <a:ext cx="3078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Acquisition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069B1B-910C-422B-9284-3156C25F8917}"/>
              </a:ext>
            </a:extLst>
          </p:cNvPr>
          <p:cNvSpPr/>
          <p:nvPr/>
        </p:nvSpPr>
        <p:spPr>
          <a:xfrm>
            <a:off x="693348" y="1793936"/>
            <a:ext cx="640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/>
              <a:t>CAO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F6B423-2A36-4F42-BB9D-567EC58CD5B9}"/>
              </a:ext>
            </a:extLst>
          </p:cNvPr>
          <p:cNvSpPr/>
          <p:nvPr/>
        </p:nvSpPr>
        <p:spPr>
          <a:xfrm>
            <a:off x="693348" y="4300734"/>
            <a:ext cx="67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u="sng" dirty="0"/>
              <a:t>URDF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FB30D3-0501-4DA5-96D8-0030FF16A505}"/>
              </a:ext>
            </a:extLst>
          </p:cNvPr>
          <p:cNvSpPr/>
          <p:nvPr/>
        </p:nvSpPr>
        <p:spPr>
          <a:xfrm>
            <a:off x="7706357" y="989812"/>
            <a:ext cx="3043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Traitement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EF898E-D711-4D64-9EC1-6ADC737432B4}"/>
              </a:ext>
            </a:extLst>
          </p:cNvPr>
          <p:cNvSpPr/>
          <p:nvPr/>
        </p:nvSpPr>
        <p:spPr>
          <a:xfrm>
            <a:off x="6232503" y="1811253"/>
            <a:ext cx="14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 err="1"/>
              <a:t>MoveIt</a:t>
            </a:r>
            <a:r>
              <a:rPr lang="fr-FR" b="1" u="sng" dirty="0"/>
              <a:t> Setup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A1E414-5CF9-4A2B-B28E-01129D83A5E5}"/>
              </a:ext>
            </a:extLst>
          </p:cNvPr>
          <p:cNvSpPr/>
          <p:nvPr/>
        </p:nvSpPr>
        <p:spPr>
          <a:xfrm>
            <a:off x="6182837" y="4300734"/>
            <a:ext cx="1937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 err="1"/>
              <a:t>MoveIt</a:t>
            </a:r>
            <a:r>
              <a:rPr lang="fr-FR" b="1" u="sng" dirty="0"/>
              <a:t> </a:t>
            </a:r>
            <a:r>
              <a:rPr lang="fr-FR" b="1" u="sng" dirty="0" err="1"/>
              <a:t>Demo</a:t>
            </a:r>
            <a:r>
              <a:rPr lang="fr-FR" b="1" u="sng" dirty="0"/>
              <a:t> : HIL</a:t>
            </a:r>
          </a:p>
        </p:txBody>
      </p:sp>
      <p:graphicFrame>
        <p:nvGraphicFramePr>
          <p:cNvPr id="66" name="Diagramme 65">
            <a:extLst>
              <a:ext uri="{FF2B5EF4-FFF2-40B4-BE49-F238E27FC236}">
                <a16:creationId xmlns:a16="http://schemas.microsoft.com/office/drawing/2014/main" id="{4FF7B325-5614-4D5E-8F15-BF0193B327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997241"/>
              </p:ext>
            </p:extLst>
          </p:nvPr>
        </p:nvGraphicFramePr>
        <p:xfrm>
          <a:off x="2661752" y="2543897"/>
          <a:ext cx="1981199" cy="1154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1D722576-3D3B-46CB-B46C-9CB725C2798F}"/>
              </a:ext>
            </a:extLst>
          </p:cNvPr>
          <p:cNvSpPr/>
          <p:nvPr/>
        </p:nvSpPr>
        <p:spPr>
          <a:xfrm>
            <a:off x="2766158" y="4340989"/>
            <a:ext cx="2924516" cy="26109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/>
                </a:solidFill>
              </a:rPr>
              <a:t>Pas </a:t>
            </a:r>
            <a:r>
              <a:rPr lang="fr-FR" dirty="0" err="1">
                <a:solidFill>
                  <a:schemeClr val="accent6"/>
                </a:solidFill>
              </a:rPr>
              <a:t>d’origin</a:t>
            </a:r>
            <a:r>
              <a:rPr lang="fr-FR" dirty="0">
                <a:solidFill>
                  <a:schemeClr val="accent6"/>
                </a:solidFill>
              </a:rPr>
              <a:t> pour les Links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/>
                </a:solidFill>
              </a:rPr>
              <a:t>Pas de collision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/>
                </a:solidFill>
              </a:rPr>
              <a:t>Pas de physique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/>
                </a:solidFill>
              </a:rPr>
              <a:t>Pas d’export </a:t>
            </a:r>
            <a:r>
              <a:rPr lang="fr-FR" dirty="0" err="1">
                <a:solidFill>
                  <a:schemeClr val="accent6"/>
                </a:solidFill>
              </a:rPr>
              <a:t>SdWs</a:t>
            </a:r>
            <a:r>
              <a:rPr lang="fr-FR" dirty="0">
                <a:solidFill>
                  <a:schemeClr val="accent6"/>
                </a:solidFill>
              </a:rPr>
              <a:t> .STL</a:t>
            </a:r>
          </a:p>
          <a:p>
            <a:pPr algn="ctr"/>
            <a:r>
              <a:rPr lang="fr-FR" dirty="0"/>
              <a:t>MAIS</a:t>
            </a:r>
            <a:endParaRPr lang="fr-FR" sz="200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4"/>
                </a:solidFill>
              </a:rPr>
              <a:t>Définition manuelle Joint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accent4"/>
                </a:solidFill>
              </a:rPr>
              <a:t>Axis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accent4"/>
                </a:solidFill>
              </a:rPr>
              <a:t>Origin 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endParaRPr lang="fr-FR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0" name="Image 69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2F5A42-5B09-45DD-BF69-F315F3820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90" y="4768761"/>
            <a:ext cx="1762757" cy="16536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6" name="Image 7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A98A210-43AF-4467-A82D-A45F5BD797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476" y="2343362"/>
            <a:ext cx="2477847" cy="1862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0" name="Image 79" descr="Une image contenant table&#10;&#10;Description générée automatiquement">
            <a:extLst>
              <a:ext uri="{FF2B5EF4-FFF2-40B4-BE49-F238E27FC236}">
                <a16:creationId xmlns:a16="http://schemas.microsoft.com/office/drawing/2014/main" id="{17A1C24F-0AAE-46B0-B115-15D4B45F6A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1389" y="2341828"/>
            <a:ext cx="2418018" cy="1862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40D5FC74-6246-4760-B983-D22A6F42E4F1}"/>
              </a:ext>
            </a:extLst>
          </p:cNvPr>
          <p:cNvCxnSpPr>
            <a:cxnSpLocks/>
          </p:cNvCxnSpPr>
          <p:nvPr/>
        </p:nvCxnSpPr>
        <p:spPr>
          <a:xfrm>
            <a:off x="8492652" y="5096068"/>
            <a:ext cx="0" cy="13263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2EFFD8DC-16A2-44B5-9C1A-474DB391E4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5268" y="4867949"/>
            <a:ext cx="1463059" cy="1724318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93E84C8E-90BE-4366-8118-7243865C75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7015" y="4761821"/>
            <a:ext cx="1226115" cy="19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6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Vidéo et conclusion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23D7570-9649-49F4-A62E-37028E67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fonctionne	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FD3A2A9E-2F8F-4974-B3CE-04B660C850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IHM qui se met à jour</a:t>
            </a:r>
          </a:p>
          <a:p>
            <a:r>
              <a:rPr lang="fr-FR" dirty="0"/>
              <a:t>Détection obstacles (arrêt de </a:t>
            </a:r>
            <a:r>
              <a:rPr lang="fr-FR" dirty="0" err="1"/>
              <a:t>mvt</a:t>
            </a:r>
            <a:r>
              <a:rPr lang="fr-FR"/>
              <a:t>) </a:t>
            </a:r>
            <a:r>
              <a:rPr lang="fr-FR" dirty="0"/>
              <a:t>&amp; objectifs (cannettes)</a:t>
            </a:r>
          </a:p>
          <a:p>
            <a:r>
              <a:rPr lang="fr-FR" dirty="0"/>
              <a:t>Suite de commandes via la </a:t>
            </a:r>
            <a:r>
              <a:rPr lang="fr-FR" dirty="0" err="1"/>
              <a:t>raspberry</a:t>
            </a:r>
            <a:r>
              <a:rPr lang="fr-FR" dirty="0"/>
              <a:t> pi</a:t>
            </a:r>
          </a:p>
          <a:p>
            <a:r>
              <a:rPr lang="fr-FR" dirty="0"/>
              <a:t>HIL</a:t>
            </a:r>
          </a:p>
          <a:p>
            <a:r>
              <a:rPr lang="fr-FR" dirty="0"/>
              <a:t>Global Planner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52AF81B4-068F-48AA-BC8F-535189B46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 améliorer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C4C15C49-1C54-4466-B330-69597724496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fr-FR" dirty="0"/>
              <a:t>Local Planner</a:t>
            </a:r>
          </a:p>
          <a:p>
            <a:r>
              <a:rPr lang="fr-FR" dirty="0"/>
              <a:t>Commande de la pince en fonction de la vision</a:t>
            </a:r>
          </a:p>
          <a:p>
            <a:r>
              <a:rPr lang="fr-FR" dirty="0"/>
              <a:t>Commande depuis Matlab après le global planner</a:t>
            </a:r>
          </a:p>
          <a:p>
            <a:r>
              <a:rPr lang="fr-FR" dirty="0"/>
              <a:t>Local planner -&gt; </a:t>
            </a:r>
            <a:r>
              <a:rPr lang="fr-FR" dirty="0" err="1"/>
              <a:t>evitement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99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FC2F8-C43B-455A-8042-7657D6F3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B233B9D2-BE93-4280-9510-A3EED04C9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195512"/>
              </p:ext>
            </p:extLst>
          </p:nvPr>
        </p:nvGraphicFramePr>
        <p:xfrm>
          <a:off x="1850571" y="2501900"/>
          <a:ext cx="8490858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15143">
                  <a:extLst>
                    <a:ext uri="{9D8B030D-6E8A-4147-A177-3AD203B41FA5}">
                      <a16:colId xmlns:a16="http://schemas.microsoft.com/office/drawing/2014/main" val="493023222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4084109739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2350567613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3559824719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1629822239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206995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Intégration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46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Briand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9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7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Kahan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Martinez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31087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2CDA1E-2DAA-4FD2-82D4-9D436A35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6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DC2B4-A13E-4255-B934-B29D7770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projet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6737928-ABE7-4942-AD3A-1BA3C8EBD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err="1"/>
              <a:t>worldskills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852D17E-660D-4F6F-9BC7-4C30854721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Un robot autonome</a:t>
            </a:r>
          </a:p>
          <a:p>
            <a:r>
              <a:rPr lang="fr-FR" dirty="0"/>
              <a:t>Un labyrinthe</a:t>
            </a:r>
          </a:p>
          <a:p>
            <a:r>
              <a:rPr lang="fr-FR" dirty="0"/>
              <a:t>Des zones de couleurs</a:t>
            </a:r>
          </a:p>
          <a:p>
            <a:r>
              <a:rPr lang="fr-FR" dirty="0"/>
              <a:t>Des cannettes de couleurs</a:t>
            </a:r>
          </a:p>
          <a:p>
            <a:r>
              <a:rPr lang="fr-FR" dirty="0"/>
              <a:t>Visualisation de son états et de l’environnement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A5615E9-3D4F-4E40-ADB5-2C30F5CCD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1FFE612-BC43-4F34-9956-C1B77E5AACD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Robots avec capteurs</a:t>
            </a:r>
          </a:p>
          <a:p>
            <a:r>
              <a:rPr lang="fr-FR" dirty="0"/>
              <a:t>Robot capable de se déplacer dans un environnement connu</a:t>
            </a:r>
          </a:p>
          <a:p>
            <a:r>
              <a:rPr lang="fr-FR" dirty="0"/>
              <a:t>Capable de reconnaitre les couleurs</a:t>
            </a:r>
          </a:p>
          <a:p>
            <a:r>
              <a:rPr lang="fr-FR" dirty="0"/>
              <a:t>Capable de reconnaitre des cannettes</a:t>
            </a:r>
          </a:p>
          <a:p>
            <a:r>
              <a:rPr lang="fr-FR" dirty="0"/>
              <a:t>Capable d’informer sur son état et l’environnement</a:t>
            </a:r>
          </a:p>
          <a:p>
            <a:r>
              <a:rPr lang="fr-FR" dirty="0"/>
              <a:t>Afficher les informations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1271E5-8065-40C9-B733-AA92D489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578D971-8D29-446D-BF0D-035D989A1D85}"/>
              </a:ext>
            </a:extLst>
          </p:cNvPr>
          <p:cNvSpPr/>
          <p:nvPr/>
        </p:nvSpPr>
        <p:spPr>
          <a:xfrm>
            <a:off x="4992910" y="3082478"/>
            <a:ext cx="1179289" cy="6930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26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857071"/>
          </a:xfrm>
        </p:spPr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du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491470"/>
              </p:ext>
            </p:extLst>
          </p:nvPr>
        </p:nvGraphicFramePr>
        <p:xfrm>
          <a:off x="518053" y="584598"/>
          <a:ext cx="11152715" cy="627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crobat Document" r:id="rId3" imgW="9144000" imgH="5143500" progId="Acrobat.Document.DC">
                  <p:embed/>
                </p:oleObj>
              </mc:Choice>
              <mc:Fallback>
                <p:oleObj name="Acrobat Document" r:id="rId3" imgW="9144000" imgH="51435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053" y="584598"/>
                        <a:ext cx="11152715" cy="627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878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EFA6B6-41B1-42AF-9EBF-BFFC3FAC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carte Master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4F3FA0-1F53-4D00-B6A1-AC2840EFC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35AEA1-99B5-4D03-B87A-28CF099C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5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de la carte master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91B1B36-74ED-4A53-B7A8-97DBD2EC0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/>
              <a:t>Objectifs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175360-030E-41C1-B8D1-8D7B68427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177671"/>
            <a:ext cx="4878391" cy="2502659"/>
          </a:xfrm>
        </p:spPr>
        <p:txBody>
          <a:bodyPr>
            <a:normAutofit/>
          </a:bodyPr>
          <a:lstStyle/>
          <a:p>
            <a:r>
              <a:rPr lang="fr-FR" dirty="0"/>
              <a:t>Contrôler la carte à distance et lancer l’application </a:t>
            </a:r>
          </a:p>
          <a:p>
            <a:r>
              <a:rPr lang="fr-FR" dirty="0"/>
              <a:t>Communiquer avec le PC pour mettre à jour des informations sur l’états du robot et son environnement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70DB836-6193-4C88-85DC-60132AD44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b="1" u="sng" dirty="0"/>
              <a:t>Contraintes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39" name="Espace réservé du contenu 38">
            <a:extLst>
              <a:ext uri="{FF2B5EF4-FFF2-40B4-BE49-F238E27FC236}">
                <a16:creationId xmlns:a16="http://schemas.microsoft.com/office/drawing/2014/main" id="{8A298EF8-C786-44CF-8971-F86338DEBFC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fr-FR" dirty="0"/>
              <a:t>Supporter certains package ROS</a:t>
            </a:r>
          </a:p>
          <a:p>
            <a:r>
              <a:rPr lang="fr-FR" dirty="0"/>
              <a:t>Connection </a:t>
            </a:r>
            <a:r>
              <a:rPr lang="fr-FR" dirty="0" err="1"/>
              <a:t>ssh</a:t>
            </a:r>
            <a:r>
              <a:rPr lang="fr-FR" dirty="0"/>
              <a:t> avec le PC</a:t>
            </a:r>
          </a:p>
          <a:p>
            <a:r>
              <a:rPr lang="fr-FR" dirty="0"/>
              <a:t>Supporter </a:t>
            </a:r>
            <a:r>
              <a:rPr lang="fr-FR" dirty="0" err="1"/>
              <a:t>Opencv</a:t>
            </a:r>
            <a:r>
              <a:rPr lang="fr-FR" dirty="0"/>
              <a:t> pour darknet</a:t>
            </a:r>
          </a:p>
          <a:p>
            <a:endParaRPr lang="fr-FR" dirty="0"/>
          </a:p>
        </p:txBody>
      </p:sp>
      <p:pic>
        <p:nvPicPr>
          <p:cNvPr id="40" name="Image 39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DD3D99D3-9127-4822-AA20-59964C0B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553" y="5024785"/>
            <a:ext cx="1620605" cy="1085070"/>
          </a:xfrm>
          <a:prstGeom prst="rect">
            <a:avLst/>
          </a:prstGeom>
        </p:spPr>
      </p:pic>
      <p:pic>
        <p:nvPicPr>
          <p:cNvPr id="46" name="Image 4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ED0EFA-32B2-4E95-8D30-9DA1C216A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52" y="4582204"/>
            <a:ext cx="1970232" cy="1970232"/>
          </a:xfrm>
          <a:prstGeom prst="rect">
            <a:avLst/>
          </a:prstGeom>
        </p:spPr>
      </p:pic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E43DA707-946A-4814-B2A9-E9D26E44157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882393" y="5567320"/>
            <a:ext cx="16815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8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D49E75-B0CF-42EE-B7BF-02712201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Image 9" descr="Une image contenant texte, ciel nocturne&#10;&#10;Description générée automatiquement">
            <a:extLst>
              <a:ext uri="{FF2B5EF4-FFF2-40B4-BE49-F238E27FC236}">
                <a16:creationId xmlns:a16="http://schemas.microsoft.com/office/drawing/2014/main" id="{1D2CE8BC-ACDC-4D37-A37E-66D5C77CB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710" y="1550570"/>
            <a:ext cx="3765382" cy="2031325"/>
          </a:xfrm>
          <a:prstGeom prst="rect">
            <a:avLst/>
          </a:prstGeom>
        </p:spPr>
      </p:pic>
      <p:pic>
        <p:nvPicPr>
          <p:cNvPr id="11" name="Espace réservé du contenu 25">
            <a:extLst>
              <a:ext uri="{FF2B5EF4-FFF2-40B4-BE49-F238E27FC236}">
                <a16:creationId xmlns:a16="http://schemas.microsoft.com/office/drawing/2014/main" id="{0E5181E0-673E-43A0-B48F-3F03E8932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62" y="1447613"/>
            <a:ext cx="1328164" cy="371396"/>
          </a:xfrm>
          <a:prstGeom prst="rect">
            <a:avLst/>
          </a:prstGeom>
        </p:spPr>
      </p:pic>
      <p:pic>
        <p:nvPicPr>
          <p:cNvPr id="13" name="Image 12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725C0CDF-7C39-47A2-84E8-88A7B1F9A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195" y="1550570"/>
            <a:ext cx="1188381" cy="7956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82127AA-7A99-4E87-8B45-973A188B7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108" y="1762220"/>
            <a:ext cx="1335325" cy="1265046"/>
          </a:xfrm>
          <a:prstGeom prst="rect">
            <a:avLst/>
          </a:prstGeom>
        </p:spPr>
      </p:pic>
      <p:pic>
        <p:nvPicPr>
          <p:cNvPr id="15" name="Image 14" descr="Une image contenant texte, conteneur&#10;&#10;Description générée automatiquement">
            <a:extLst>
              <a:ext uri="{FF2B5EF4-FFF2-40B4-BE49-F238E27FC236}">
                <a16:creationId xmlns:a16="http://schemas.microsoft.com/office/drawing/2014/main" id="{A98D5FB0-113C-4D4E-BDDC-A77B5BA43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978" y="4772998"/>
            <a:ext cx="1853131" cy="182394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09B6107-FB8A-4A47-96BE-BE3D533FFAA9}"/>
              </a:ext>
            </a:extLst>
          </p:cNvPr>
          <p:cNvSpPr txBox="1"/>
          <p:nvPr/>
        </p:nvSpPr>
        <p:spPr>
          <a:xfrm>
            <a:off x="5023089" y="3850849"/>
            <a:ext cx="4655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Problématiques majeurs rencontrées: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ROS </a:t>
            </a:r>
            <a:r>
              <a:rPr lang="fr-FR" i="1" dirty="0" err="1"/>
              <a:t>melodic</a:t>
            </a:r>
            <a:r>
              <a:rPr lang="fr-FR" i="1" dirty="0"/>
              <a:t> </a:t>
            </a:r>
            <a:r>
              <a:rPr lang="fr-FR" i="1" dirty="0" err="1"/>
              <a:t>build</a:t>
            </a:r>
            <a:r>
              <a:rPr lang="fr-FR" i="1" dirty="0"/>
              <a:t> avec python2 et non 3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Le </a:t>
            </a:r>
            <a:r>
              <a:rPr lang="fr-FR" i="1" dirty="0" err="1"/>
              <a:t>build</a:t>
            </a:r>
            <a:r>
              <a:rPr lang="fr-FR" i="1" dirty="0"/>
              <a:t> d’un </a:t>
            </a:r>
            <a:r>
              <a:rPr lang="fr-FR" i="1" dirty="0" err="1"/>
              <a:t>workspace</a:t>
            </a:r>
            <a:r>
              <a:rPr lang="fr-FR" i="1" dirty="0"/>
              <a:t> demande beaucoup de RAM avec certains </a:t>
            </a:r>
            <a:r>
              <a:rPr lang="fr-FR" i="1" dirty="0" err="1"/>
              <a:t>pkg</a:t>
            </a:r>
            <a:r>
              <a:rPr lang="fr-FR" i="1" dirty="0"/>
              <a:t> </a:t>
            </a:r>
            <a:r>
              <a:rPr lang="fr-FR" i="1" dirty="0">
                <a:sym typeface="Wingdings" panose="05000000000000000000" pitchFamily="2" charset="2"/>
              </a:rPr>
              <a:t> parfois plantage</a:t>
            </a:r>
            <a:endParaRPr lang="fr-FR" i="1" dirty="0"/>
          </a:p>
          <a:p>
            <a:pPr marL="285750" indent="-285750">
              <a:buFontTx/>
              <a:buChar char="-"/>
            </a:pPr>
            <a:r>
              <a:rPr lang="fr-FR" i="1" dirty="0"/>
              <a:t>La gestion des par-feux</a:t>
            </a:r>
          </a:p>
          <a:p>
            <a:pPr marL="285750" indent="-285750">
              <a:buFontTx/>
              <a:buChar char="-"/>
            </a:pPr>
            <a:endParaRPr lang="fr-FR" i="1" dirty="0"/>
          </a:p>
          <a:p>
            <a:pPr marL="285750" indent="-285750">
              <a:buFontTx/>
              <a:buChar char="-"/>
            </a:pPr>
            <a:endParaRPr lang="fr-FR" i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499E909-2EA8-4DF5-983D-E1D7A69FC52A}"/>
              </a:ext>
            </a:extLst>
          </p:cNvPr>
          <p:cNvSpPr txBox="1"/>
          <p:nvPr/>
        </p:nvSpPr>
        <p:spPr>
          <a:xfrm>
            <a:off x="831776" y="1445394"/>
            <a:ext cx="32788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Carte</a:t>
            </a:r>
            <a:r>
              <a:rPr lang="fr-FR" dirty="0"/>
              <a:t>:</a:t>
            </a:r>
          </a:p>
          <a:p>
            <a:r>
              <a:rPr lang="fr-FR" dirty="0"/>
              <a:t>- Wifi</a:t>
            </a:r>
          </a:p>
          <a:p>
            <a:r>
              <a:rPr lang="fr-FR" dirty="0"/>
              <a:t>- Bluetooth</a:t>
            </a:r>
          </a:p>
          <a:p>
            <a:r>
              <a:rPr lang="fr-FR" dirty="0"/>
              <a:t>- 4 port USB</a:t>
            </a:r>
          </a:p>
          <a:p>
            <a:r>
              <a:rPr lang="fr-FR" dirty="0"/>
              <a:t>- Processeur ARM Cortex-A53 - 1.4GHz</a:t>
            </a:r>
          </a:p>
          <a:p>
            <a:r>
              <a:rPr lang="fr-FR" i="1" dirty="0"/>
              <a:t>- Ram:1Go</a:t>
            </a:r>
          </a:p>
          <a:p>
            <a:r>
              <a:rPr lang="fr-FR" i="1" dirty="0"/>
              <a:t>- Supporte Os linux</a:t>
            </a:r>
            <a:endParaRPr lang="fr-FR" dirty="0"/>
          </a:p>
          <a:p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B707EC6-5A58-44F5-9AE3-FD11F9C4C6A0}"/>
              </a:ext>
            </a:extLst>
          </p:cNvPr>
          <p:cNvSpPr txBox="1"/>
          <p:nvPr/>
        </p:nvSpPr>
        <p:spPr>
          <a:xfrm>
            <a:off x="5023089" y="1444253"/>
            <a:ext cx="3743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OS</a:t>
            </a:r>
            <a:r>
              <a:rPr lang="fr-FR" dirty="0"/>
              <a:t>: Ubuntu MATE 18.04</a:t>
            </a:r>
          </a:p>
          <a:p>
            <a:pPr marL="285750" indent="-285750">
              <a:buFontTx/>
              <a:buChar char="-"/>
            </a:pPr>
            <a:r>
              <a:rPr lang="fr-FR" dirty="0"/>
              <a:t>Environnement linux</a:t>
            </a:r>
          </a:p>
          <a:p>
            <a:pPr marL="285750" indent="-285750">
              <a:buFontTx/>
              <a:buChar char="-"/>
            </a:pPr>
            <a:r>
              <a:rPr lang="fr-FR" dirty="0"/>
              <a:t>Interface graphique (mate)</a:t>
            </a:r>
          </a:p>
          <a:p>
            <a:pPr marL="285750" indent="-285750">
              <a:buFontTx/>
              <a:buChar char="-"/>
            </a:pPr>
            <a:r>
              <a:rPr lang="fr-FR" dirty="0"/>
              <a:t>Plus léger que Ubuntu</a:t>
            </a:r>
          </a:p>
          <a:p>
            <a:pPr marL="285750" indent="-285750">
              <a:buFontTx/>
              <a:buChar char="-"/>
            </a:pPr>
            <a:r>
              <a:rPr lang="fr-FR" dirty="0"/>
              <a:t>Environnement maîtrisé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Compatible avec ROS </a:t>
            </a:r>
            <a:r>
              <a:rPr lang="fr-FR" dirty="0" err="1"/>
              <a:t>melodic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2E5E865-B424-499E-A1E7-AE29D96E7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2925"/>
            <a:ext cx="9906000" cy="815975"/>
          </a:xfrm>
        </p:spPr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de la carte master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5AC0030-253E-4C74-8011-352B30A78BFF}"/>
              </a:ext>
            </a:extLst>
          </p:cNvPr>
          <p:cNvSpPr txBox="1"/>
          <p:nvPr/>
        </p:nvSpPr>
        <p:spPr>
          <a:xfrm>
            <a:off x="831776" y="4050090"/>
            <a:ext cx="3743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ROS distribution</a:t>
            </a:r>
            <a:r>
              <a:rPr lang="fr-FR" dirty="0"/>
              <a:t>: MELODIC</a:t>
            </a:r>
          </a:p>
          <a:p>
            <a:pPr marL="285750" indent="-285750">
              <a:buFontTx/>
              <a:buChar char="-"/>
            </a:pPr>
            <a:r>
              <a:rPr lang="fr-FR" dirty="0"/>
              <a:t>Package </a:t>
            </a:r>
            <a:r>
              <a:rPr lang="fr-FR" dirty="0" err="1"/>
              <a:t>rplidar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melodic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985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DF77C-CCAB-42D6-B991-B016327C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de la carte master</a:t>
            </a:r>
            <a:b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ROS-MATLAB-IHM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CC313C-C0FA-4479-ACF5-39214042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A318C02F-3A3D-48E1-ABA6-FB73A39A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875" y="2591245"/>
            <a:ext cx="5001633" cy="1651532"/>
          </a:xfrm>
          <a:prstGeom prst="rect">
            <a:avLst/>
          </a:prstGeom>
        </p:spPr>
      </p:pic>
      <p:pic>
        <p:nvPicPr>
          <p:cNvPr id="14" name="Image 13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9090BE5-E1D2-4A09-B506-D500A51E0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820" y="1443096"/>
            <a:ext cx="1294053" cy="86642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50489D8-6CD5-4A17-B2D7-82AFBA43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692" y="1429113"/>
            <a:ext cx="1039629" cy="1039629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75B371-D1FC-42D8-923D-5564F6F2A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348" y="1131817"/>
            <a:ext cx="1488986" cy="148898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9207936-CBBF-4CB0-84B7-288CCF865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070" y="4299908"/>
            <a:ext cx="4767242" cy="2491572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0849DFF-2908-4ED1-B9A2-A6C2A5DBDFCE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3842873" y="1876310"/>
            <a:ext cx="3356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8D6BB4EA-26BE-4915-AA03-889BA6F41AF8}"/>
              </a:ext>
            </a:extLst>
          </p:cNvPr>
          <p:cNvSpPr txBox="1"/>
          <p:nvPr/>
        </p:nvSpPr>
        <p:spPr>
          <a:xfrm>
            <a:off x="4816934" y="1506978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ROS </a:t>
            </a:r>
            <a:r>
              <a:rPr lang="fr-FR" dirty="0" err="1"/>
              <a:t>Nodes</a:t>
            </a:r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BE900A0-E0C0-4D86-8F14-954F2847C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83" y="2620803"/>
            <a:ext cx="6134956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36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1B3B3-57C4-42E2-A087-1ED53C3B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Capteurs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BEDD3C-7C85-44BE-8E36-FD284718A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DD4D36-28AF-4FDB-95D7-F1229CBE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903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E14FF1C7F5564F8E72A2CBCC253C33" ma:contentTypeVersion="7" ma:contentTypeDescription="Crée un document." ma:contentTypeScope="" ma:versionID="32355ae6ab492e5797a3ce4ecb422677">
  <xsd:schema xmlns:xsd="http://www.w3.org/2001/XMLSchema" xmlns:xs="http://www.w3.org/2001/XMLSchema" xmlns:p="http://schemas.microsoft.com/office/2006/metadata/properties" xmlns:ns2="85564af7-0bda-498c-9e37-83f7632655b7" targetNamespace="http://schemas.microsoft.com/office/2006/metadata/properties" ma:root="true" ma:fieldsID="0469e0d08e2cb277eced2b76044697c7" ns2:_="">
    <xsd:import namespace="85564af7-0bda-498c-9e37-83f7632655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564af7-0bda-498c-9e37-83f7632655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681AEA-DC0F-42BF-A267-FB5C7345100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E1D4028-B630-4BE3-808B-04D02E9972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4A9EDC-CB8A-4B46-82E6-DCFF9907F6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564af7-0bda-498c-9e37-83f7632655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662</TotalTime>
  <Words>1111</Words>
  <Application>Microsoft Office PowerPoint</Application>
  <PresentationFormat>Grand écran</PresentationFormat>
  <Paragraphs>268</Paragraphs>
  <Slides>26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Tw Cen MT</vt:lpstr>
      <vt:lpstr>Wingdings</vt:lpstr>
      <vt:lpstr>Circuit</vt:lpstr>
      <vt:lpstr>Adobe Acrobat Document</vt:lpstr>
      <vt:lpstr>Projet Majeure - Robotique de service  CPE LYON 2020/2021 5ième année   Sujet 5: Aide à la conception d’un prototype de robot afin de réaliser un scénario de robotique de service proposé par la compétition WorldSkills</vt:lpstr>
      <vt:lpstr>Sommaire: </vt:lpstr>
      <vt:lpstr>Le projet</vt:lpstr>
      <vt:lpstr>Présentation du projet</vt:lpstr>
      <vt:lpstr>Configuration carte Master</vt:lpstr>
      <vt:lpstr>Configuration de la carte master</vt:lpstr>
      <vt:lpstr>Configuration de la carte master</vt:lpstr>
      <vt:lpstr>Configuration de la carte master  ROS-MATLAB-IHM</vt:lpstr>
      <vt:lpstr>Gestion Capteurs</vt:lpstr>
      <vt:lpstr>Gestion des capteurs de navigation</vt:lpstr>
      <vt:lpstr>Choix des capteurs (1) </vt:lpstr>
      <vt:lpstr>Choix des capteurs (2)</vt:lpstr>
      <vt:lpstr>Choix des capteurs (3) </vt:lpstr>
      <vt:lpstr>Gestion de la vision</vt:lpstr>
      <vt:lpstr>Gestion de la vision du robot</vt:lpstr>
      <vt:lpstr>Solution 1 : Utilisation de Pixy</vt:lpstr>
      <vt:lpstr>Solution 2 : Utilisation de Darknet</vt:lpstr>
      <vt:lpstr>Fusion des solutions</vt:lpstr>
      <vt:lpstr>Implementation sur robot réel</vt:lpstr>
      <vt:lpstr>Implémentation sur robot réel </vt:lpstr>
      <vt:lpstr> Interface Homme Machine et simulation du robot</vt:lpstr>
      <vt:lpstr>Interface homme-robot : config</vt:lpstr>
      <vt:lpstr>IHM et capteurs</vt:lpstr>
      <vt:lpstr>HIL : Visualisation tridimensionnelle </vt:lpstr>
      <vt:lpstr>Vidéo et conclusion </vt:lpstr>
      <vt:lpstr>Répartition des tâches</vt:lpstr>
    </vt:vector>
  </TitlesOfParts>
  <Company>CPE LYON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Majeure - Robotique de service  CPE LYON 2020/2021 5ième année   Sujet 5: Aide à la conception d’un prototype de robot afin de réaliser un scénario de robotique de service proposé par la compétition WorldSkills</dc:title>
  <dc:creator>Admin</dc:creator>
  <cp:lastModifiedBy>Estelle Briand</cp:lastModifiedBy>
  <cp:revision>26</cp:revision>
  <dcterms:created xsi:type="dcterms:W3CDTF">2021-01-20T10:01:53Z</dcterms:created>
  <dcterms:modified xsi:type="dcterms:W3CDTF">2021-01-20T22:31:42Z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0x0101006FE14FF1C7F5564F8E72A2CBCC253C33</vt:lpwstr>
  </property>
</Properties>
</file>